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9" r:id="rId4"/>
    <p:sldId id="260" r:id="rId5"/>
    <p:sldId id="270" r:id="rId6"/>
    <p:sldId id="259" r:id="rId7"/>
    <p:sldId id="271" r:id="rId8"/>
    <p:sldId id="272" r:id="rId9"/>
    <p:sldId id="273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morant Garamond Bold Italics" panose="02020500000000000000" charset="0"/>
      <p:regular r:id="rId15"/>
    </p:embeddedFont>
    <p:embeddedFont>
      <p:font typeface="Quicksand" panose="02020500000000000000" charset="0"/>
      <p:regular r:id="rId16"/>
    </p:embeddedFont>
    <p:embeddedFont>
      <p:font typeface="Quicksand Bold" panose="02020500000000000000" charset="0"/>
      <p:regular r:id="rId17"/>
    </p:embeddedFont>
    <p:embeddedFont>
      <p:font typeface="標楷體" panose="03000509000000000000" pitchFamily="65" charset="-12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5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19844" y="4956279"/>
            <a:ext cx="12812922" cy="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44"/>
              </a:lnSpc>
              <a:spcBef>
                <a:spcPct val="0"/>
              </a:spcBef>
            </a:pPr>
            <a:r>
              <a:rPr lang="zh-TW" altLang="en-US" sz="8000" dirty="0">
                <a:solidFill>
                  <a:srgbClr val="0F466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Quicksand"/>
                <a:sym typeface="Quicksand"/>
              </a:rPr>
              <a:t>課程名稱</a:t>
            </a:r>
            <a:endParaRPr lang="en-US" sz="8000" dirty="0">
              <a:solidFill>
                <a:srgbClr val="0F4662"/>
              </a:solidFill>
              <a:latin typeface="標楷體" panose="03000509000000000000" pitchFamily="65" charset="-120"/>
              <a:ea typeface="標楷體" panose="03000509000000000000" pitchFamily="65" charset="-120"/>
              <a:cs typeface="Quicksand"/>
              <a:sym typeface="Quicksan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49752" y="7032069"/>
            <a:ext cx="6988496" cy="57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zh-TW" altLang="en-US" sz="4800" dirty="0">
                <a:solidFill>
                  <a:srgbClr val="0F466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Quicksand"/>
                <a:sym typeface="Quicksand"/>
              </a:rPr>
              <a:t>學校名稱</a:t>
            </a:r>
            <a:endParaRPr lang="en-US" sz="4800" dirty="0">
              <a:solidFill>
                <a:srgbClr val="0F4662"/>
              </a:solidFill>
              <a:latin typeface="標楷體" panose="03000509000000000000" pitchFamily="65" charset="-120"/>
              <a:ea typeface="標楷體" panose="03000509000000000000" pitchFamily="65" charset="-120"/>
              <a:cs typeface="Quicksand"/>
              <a:sym typeface="Quicksan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AE10DB3-FFC8-4023-B188-38BBEB92E268}"/>
              </a:ext>
            </a:extLst>
          </p:cNvPr>
          <p:cNvSpPr/>
          <p:nvPr/>
        </p:nvSpPr>
        <p:spPr>
          <a:xfrm>
            <a:off x="3329435" y="1054236"/>
            <a:ext cx="11658600" cy="2838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6009"/>
              </a:lnSpc>
              <a:spcBef>
                <a:spcPct val="0"/>
              </a:spcBef>
            </a:pPr>
            <a:r>
              <a:rPr lang="en-US" altLang="zh-TW" sz="8000" b="1" dirty="0">
                <a:solidFill>
                  <a:srgbClr val="0F466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ormorant Garamond Bold Italics"/>
                <a:sym typeface="Cormorant Garamond Bold Italics"/>
              </a:rPr>
              <a:t>113</a:t>
            </a:r>
            <a:r>
              <a:rPr lang="zh-TW" altLang="en-US" sz="8000" b="1" dirty="0">
                <a:solidFill>
                  <a:srgbClr val="0F466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ormorant Garamond Bold Italics"/>
                <a:sym typeface="Cormorant Garamond Bold Italics"/>
              </a:rPr>
              <a:t>學年度科技融入學習</a:t>
            </a:r>
            <a:endParaRPr lang="en-US" altLang="zh-TW" sz="8000" b="1" dirty="0">
              <a:solidFill>
                <a:srgbClr val="0F4662"/>
              </a:solidFill>
              <a:latin typeface="標楷體" panose="03000509000000000000" pitchFamily="65" charset="-120"/>
              <a:ea typeface="標楷體" panose="03000509000000000000" pitchFamily="65" charset="-120"/>
              <a:cs typeface="Cormorant Garamond Bold Italics"/>
              <a:sym typeface="Cormorant Garamond Bold Itali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638800" y="32385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30743" y="93345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41351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科技融入領域（跨域）學習</a:t>
            </a:r>
            <a:r>
              <a:rPr lang="en-US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6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教案示例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304001" y="9687291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CA57FB2-8871-4091-8BC5-B1AFCCD09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860" y="3985418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1111733-7EF7-4E74-8722-E92BF40BE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48247"/>
              </p:ext>
            </p:extLst>
          </p:nvPr>
        </p:nvGraphicFramePr>
        <p:xfrm>
          <a:off x="1600200" y="4104094"/>
          <a:ext cx="15435580" cy="322910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145791">
                  <a:extLst>
                    <a:ext uri="{9D8B030D-6E8A-4147-A177-3AD203B41FA5}">
                      <a16:colId xmlns:a16="http://schemas.microsoft.com/office/drawing/2014/main" val="4058944228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184253732"/>
                    </a:ext>
                  </a:extLst>
                </a:gridCol>
                <a:gridCol w="2720624">
                  <a:extLst>
                    <a:ext uri="{9D8B030D-6E8A-4147-A177-3AD203B41FA5}">
                      <a16:colId xmlns:a16="http://schemas.microsoft.com/office/drawing/2014/main" val="4254962595"/>
                    </a:ext>
                  </a:extLst>
                </a:gridCol>
                <a:gridCol w="5606765">
                  <a:extLst>
                    <a:ext uri="{9D8B030D-6E8A-4147-A177-3AD203B41FA5}">
                      <a16:colId xmlns:a16="http://schemas.microsoft.com/office/drawing/2014/main" val="256327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4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教學單元</a:t>
                      </a:r>
                      <a:endParaRPr lang="zh-TW" sz="4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4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4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授課時間</a:t>
                      </a:r>
                      <a:endParaRPr lang="zh-TW" sz="4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751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4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教材來源</a:t>
                      </a:r>
                      <a:endParaRPr lang="zh-TW" sz="4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4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4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教學對象</a:t>
                      </a:r>
                      <a:endParaRPr lang="zh-TW" sz="4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34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4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教學節次</a:t>
                      </a:r>
                      <a:endParaRPr lang="zh-TW" sz="4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4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4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授課教師</a:t>
                      </a:r>
                      <a:endParaRPr lang="zh-TW" sz="4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59169"/>
                  </a:ext>
                </a:extLst>
              </a:tr>
              <a:tr h="248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4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教案設計者</a:t>
                      </a:r>
                      <a:endParaRPr lang="zh-TW" sz="4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4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4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觀課老師</a:t>
                      </a:r>
                      <a:endParaRPr lang="zh-TW" sz="4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1189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971800" y="183464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9753600" y="971394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028700" y="170969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141351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科技融入領域（跨域）學習</a:t>
            </a: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zh-TW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教案示例</a:t>
            </a:r>
            <a:endParaRPr kumimoji="0" lang="zh-TW" altLang="zh-TW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383000" y="95631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CA57FB2-8871-4091-8BC5-B1AFCCD09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860" y="3985418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9C8D070-090B-49C5-8623-EE4924C15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26476"/>
              </p:ext>
            </p:extLst>
          </p:nvPr>
        </p:nvGraphicFramePr>
        <p:xfrm>
          <a:off x="1257300" y="2268112"/>
          <a:ext cx="15773400" cy="7152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6997">
                  <a:extLst>
                    <a:ext uri="{9D8B030D-6E8A-4147-A177-3AD203B41FA5}">
                      <a16:colId xmlns:a16="http://schemas.microsoft.com/office/drawing/2014/main" val="1522393080"/>
                    </a:ext>
                  </a:extLst>
                </a:gridCol>
                <a:gridCol w="6539963">
                  <a:extLst>
                    <a:ext uri="{9D8B030D-6E8A-4147-A177-3AD203B41FA5}">
                      <a16:colId xmlns:a16="http://schemas.microsoft.com/office/drawing/2014/main" val="4261686013"/>
                    </a:ext>
                  </a:extLst>
                </a:gridCol>
                <a:gridCol w="6916440">
                  <a:extLst>
                    <a:ext uri="{9D8B030D-6E8A-4147-A177-3AD203B41FA5}">
                      <a16:colId xmlns:a16="http://schemas.microsoft.com/office/drawing/2014/main" val="596036470"/>
                    </a:ext>
                  </a:extLst>
                </a:gridCol>
              </a:tblGrid>
              <a:tr h="1571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領域核心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素養內涵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5745835"/>
                  </a:ext>
                </a:extLst>
              </a:tr>
              <a:tr h="7856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學習重點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</a:t>
                      </a:r>
                      <a:endParaRPr lang="zh-TW" altLang="en-US" sz="32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219510"/>
                  </a:ext>
                </a:extLst>
              </a:tr>
              <a:tr h="39284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alt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208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17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1538" y="7581900"/>
            <a:ext cx="3135525" cy="2421854"/>
          </a:xfrm>
          <a:custGeom>
            <a:avLst/>
            <a:gdLst/>
            <a:ahLst/>
            <a:cxnLst/>
            <a:rect l="l" t="t" r="r" b="b"/>
            <a:pathLst>
              <a:path w="4210757" h="3273864">
                <a:moveTo>
                  <a:pt x="0" y="0"/>
                </a:moveTo>
                <a:lnTo>
                  <a:pt x="4210756" y="0"/>
                </a:lnTo>
                <a:lnTo>
                  <a:pt x="4210756" y="3273864"/>
                </a:lnTo>
                <a:lnTo>
                  <a:pt x="0" y="327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4384" y="599709"/>
            <a:ext cx="14072064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zh-TW" altLang="en-US" sz="6399" b="1" dirty="0">
                <a:solidFill>
                  <a:srgbClr val="0F466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ormorant Garamond Bold Italics"/>
                <a:sym typeface="Cormorant Garamond Bold Italics"/>
              </a:rPr>
              <a:t>學習設計說明</a:t>
            </a:r>
            <a:endParaRPr lang="en-US" sz="6399" b="1" dirty="0">
              <a:solidFill>
                <a:srgbClr val="0F4662"/>
              </a:solidFill>
              <a:latin typeface="標楷體" panose="03000509000000000000" pitchFamily="65" charset="-120"/>
              <a:ea typeface="標楷體" panose="03000509000000000000" pitchFamily="65" charset="-120"/>
              <a:cs typeface="Cormorant Garamond Bold Italics"/>
              <a:sym typeface="Cormorant Garamond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4384" y="2384057"/>
            <a:ext cx="773861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919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0F466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Quicksand Bold"/>
                <a:sym typeface="Quicksand Bold"/>
              </a:rPr>
              <a:t>一、學生先備經驗與能力</a:t>
            </a:r>
            <a:endParaRPr lang="en-US" sz="4000" dirty="0">
              <a:solidFill>
                <a:srgbClr val="0F4662"/>
              </a:solidFill>
              <a:latin typeface="標楷體" panose="03000509000000000000" pitchFamily="65" charset="-120"/>
              <a:ea typeface="標楷體" panose="03000509000000000000" pitchFamily="65" charset="-120"/>
              <a:cs typeface="Quicksand Bold"/>
              <a:sym typeface="Quicksan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4384" y="5958704"/>
            <a:ext cx="535254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zh-TW" altLang="en-US" sz="4000" dirty="0">
                <a:solidFill>
                  <a:srgbClr val="0F466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Quicksand Bold"/>
                <a:sym typeface="Quicksand Bold"/>
              </a:rPr>
              <a:t>二、課程學習目標</a:t>
            </a:r>
            <a:endParaRPr lang="en-US" sz="4000" dirty="0">
              <a:solidFill>
                <a:srgbClr val="0F4662"/>
              </a:solidFill>
              <a:latin typeface="標楷體" panose="03000509000000000000" pitchFamily="65" charset="-120"/>
              <a:ea typeface="標楷體" panose="03000509000000000000" pitchFamily="65" charset="-120"/>
              <a:cs typeface="Quicksand Bold"/>
              <a:sym typeface="Quicksand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4384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1538" y="7581900"/>
            <a:ext cx="3135525" cy="2421854"/>
          </a:xfrm>
          <a:custGeom>
            <a:avLst/>
            <a:gdLst/>
            <a:ahLst/>
            <a:cxnLst/>
            <a:rect l="l" t="t" r="r" b="b"/>
            <a:pathLst>
              <a:path w="4210757" h="3273864">
                <a:moveTo>
                  <a:pt x="0" y="0"/>
                </a:moveTo>
                <a:lnTo>
                  <a:pt x="4210756" y="0"/>
                </a:lnTo>
                <a:lnTo>
                  <a:pt x="4210756" y="3273864"/>
                </a:lnTo>
                <a:lnTo>
                  <a:pt x="0" y="327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4384" y="599709"/>
            <a:ext cx="14072064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399" b="1" i="0" u="none" strike="noStrike" kern="1200" cap="none" spc="0" normalizeH="0" baseline="0" noProof="0" dirty="0">
                <a:ln>
                  <a:noFill/>
                </a:ln>
                <a:solidFill>
                  <a:srgbClr val="0F466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ormorant Garamond Bold Italics"/>
                <a:sym typeface="Cormorant Garamond Bold Italics"/>
              </a:rPr>
              <a:t>學習設計說明</a:t>
            </a:r>
            <a:endParaRPr kumimoji="0" lang="en-US" sz="6399" b="1" i="0" u="none" strike="noStrike" kern="1200" cap="none" spc="0" normalizeH="0" baseline="0" noProof="0" dirty="0">
              <a:ln>
                <a:noFill/>
              </a:ln>
              <a:solidFill>
                <a:srgbClr val="0F4662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Cormorant Garamond Bold Italics"/>
              <a:sym typeface="Cormorant Garamond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4384" y="2414900"/>
            <a:ext cx="773861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>
                <a:solidFill>
                  <a:srgbClr val="0F466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Quicksand Bold"/>
                <a:sym typeface="Quicksand Bold"/>
              </a:rPr>
              <a:t>三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F466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Quicksand Bold"/>
                <a:sym typeface="Quicksand Bold"/>
              </a:rPr>
              <a:t>、教學資源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F4662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Quicksand Bold"/>
              <a:sym typeface="Quicksan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4384" y="5972311"/>
            <a:ext cx="535254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>
                <a:solidFill>
                  <a:srgbClr val="0F466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Quicksand Bold"/>
                <a:sym typeface="Quicksand Bold"/>
              </a:rPr>
              <a:t>四、評量方式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F4662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Quicksand Bold"/>
              <a:sym typeface="Quicksand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4384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0996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93893" y="15849"/>
            <a:ext cx="4194107" cy="10271151"/>
            <a:chOff x="0" y="0"/>
            <a:chExt cx="1104621" cy="27051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621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7994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09600" y="723900"/>
            <a:ext cx="9390243" cy="1055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8959"/>
              </a:lnSpc>
              <a:spcBef>
                <a:spcPct val="0"/>
              </a:spcBef>
            </a:pPr>
            <a:r>
              <a:rPr lang="zh-TW" altLang="zh-TW" sz="5400" kern="150" dirty="0">
                <a:solidFill>
                  <a:srgbClr val="000000"/>
                </a:solidFill>
                <a:ea typeface="標楷體" panose="03000509000000000000" pitchFamily="65" charset="-120"/>
                <a:cs typeface="標楷體" panose="03000509000000000000" pitchFamily="65" charset="-120"/>
              </a:rPr>
              <a:t>教學活動內容及實施方式</a:t>
            </a:r>
            <a:endParaRPr lang="en-US" sz="5400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93893" y="15849"/>
            <a:ext cx="4194107" cy="10271151"/>
            <a:chOff x="0" y="0"/>
            <a:chExt cx="1104621" cy="27051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621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7994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09600" y="723900"/>
            <a:ext cx="9390243" cy="1055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5400" b="0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標楷體" panose="03000509000000000000" pitchFamily="65" charset="-120"/>
                <a:cs typeface="標楷體" panose="03000509000000000000" pitchFamily="65" charset="-120"/>
              </a:rPr>
              <a:t>教學活動內容及實施方式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F4662"/>
              </a:solidFill>
              <a:effectLst/>
              <a:uLnTx/>
              <a:uFillTx/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241379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93893" y="15849"/>
            <a:ext cx="4194107" cy="10271151"/>
            <a:chOff x="0" y="0"/>
            <a:chExt cx="1104621" cy="27051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621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7994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09600" y="723900"/>
            <a:ext cx="9390243" cy="1055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5400" b="0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標楷體" panose="03000509000000000000" pitchFamily="65" charset="-120"/>
                <a:cs typeface="標楷體" panose="03000509000000000000" pitchFamily="65" charset="-120"/>
              </a:rPr>
              <a:t>教學活動內容及實施方式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F4662"/>
              </a:solidFill>
              <a:effectLst/>
              <a:uLnTx/>
              <a:uFillTx/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86944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93893" y="15849"/>
            <a:ext cx="4194107" cy="10271151"/>
            <a:chOff x="0" y="0"/>
            <a:chExt cx="1104621" cy="27051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621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7994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09600" y="723900"/>
            <a:ext cx="9390243" cy="1055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F4662"/>
              </a:solidFill>
              <a:effectLst/>
              <a:uLnTx/>
              <a:uFillTx/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2304F0-2EBC-4A74-99A4-3B609FA409B7}"/>
              </a:ext>
            </a:extLst>
          </p:cNvPr>
          <p:cNvSpPr/>
          <p:nvPr/>
        </p:nvSpPr>
        <p:spPr>
          <a:xfrm>
            <a:off x="996043" y="723900"/>
            <a:ext cx="12495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學生數位學習的效果與常見問題為何？如何調整教學 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011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134</Words>
  <Application>Microsoft Office PowerPoint</Application>
  <PresentationFormat>自訂</PresentationFormat>
  <Paragraphs>47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Cormorant Garamond Bold Italics</vt:lpstr>
      <vt:lpstr>Times New Roman</vt:lpstr>
      <vt:lpstr>新細明體</vt:lpstr>
      <vt:lpstr>標楷體</vt:lpstr>
      <vt:lpstr>Arial</vt:lpstr>
      <vt:lpstr>Quicksand Bold</vt:lpstr>
      <vt:lpstr>Calibri</vt:lpstr>
      <vt:lpstr>Quicksand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113學年度 科技融入學習</dc:title>
  <dc:creator>User</dc:creator>
  <cp:lastModifiedBy>User</cp:lastModifiedBy>
  <cp:revision>7</cp:revision>
  <dcterms:created xsi:type="dcterms:W3CDTF">2006-08-16T00:00:00Z</dcterms:created>
  <dcterms:modified xsi:type="dcterms:W3CDTF">2024-09-04T06:37:29Z</dcterms:modified>
  <dc:identifier>DAGOn0ZylP4</dc:identifier>
</cp:coreProperties>
</file>