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2"/>
    <p:sldMasterId id="2147483667" r:id="rId3"/>
  </p:sldMasterIdLst>
  <p:notesMasterIdLst>
    <p:notesMasterId r:id="rId46"/>
  </p:notesMasterIdLst>
  <p:handoutMasterIdLst>
    <p:handoutMasterId r:id="rId47"/>
  </p:handoutMasterIdLst>
  <p:sldIdLst>
    <p:sldId id="339" r:id="rId4"/>
    <p:sldId id="434" r:id="rId5"/>
    <p:sldId id="422" r:id="rId6"/>
    <p:sldId id="443" r:id="rId7"/>
    <p:sldId id="421" r:id="rId8"/>
    <p:sldId id="423" r:id="rId9"/>
    <p:sldId id="444" r:id="rId10"/>
    <p:sldId id="445" r:id="rId11"/>
    <p:sldId id="461" r:id="rId12"/>
    <p:sldId id="462" r:id="rId13"/>
    <p:sldId id="463" r:id="rId14"/>
    <p:sldId id="469" r:id="rId15"/>
    <p:sldId id="470" r:id="rId16"/>
    <p:sldId id="435" r:id="rId17"/>
    <p:sldId id="474" r:id="rId18"/>
    <p:sldId id="411" r:id="rId19"/>
    <p:sldId id="440" r:id="rId20"/>
    <p:sldId id="424" r:id="rId21"/>
    <p:sldId id="426" r:id="rId22"/>
    <p:sldId id="425" r:id="rId23"/>
    <p:sldId id="427" r:id="rId24"/>
    <p:sldId id="472" r:id="rId25"/>
    <p:sldId id="436" r:id="rId26"/>
    <p:sldId id="429" r:id="rId27"/>
    <p:sldId id="433" r:id="rId28"/>
    <p:sldId id="432" r:id="rId29"/>
    <p:sldId id="437" r:id="rId30"/>
    <p:sldId id="430" r:id="rId31"/>
    <p:sldId id="431" r:id="rId32"/>
    <p:sldId id="438" r:id="rId33"/>
    <p:sldId id="465" r:id="rId34"/>
    <p:sldId id="466" r:id="rId35"/>
    <p:sldId id="441" r:id="rId36"/>
    <p:sldId id="448" r:id="rId37"/>
    <p:sldId id="449" r:id="rId38"/>
    <p:sldId id="451" r:id="rId39"/>
    <p:sldId id="452" r:id="rId40"/>
    <p:sldId id="453" r:id="rId41"/>
    <p:sldId id="454" r:id="rId42"/>
    <p:sldId id="455" r:id="rId43"/>
    <p:sldId id="439" r:id="rId44"/>
    <p:sldId id="418" r:id="rId45"/>
  </p:sldIdLst>
  <p:sldSz cx="12192000" cy="6858000"/>
  <p:notesSz cx="9926638" cy="6797675"/>
  <p:embeddedFontLst>
    <p:embeddedFont>
      <p:font typeface="華康粗圓體" panose="02010609010101010101" pitchFamily="49" charset="-120"/>
      <p:regular r:id="rId48"/>
    </p:embeddedFont>
    <p:embeddedFont>
      <p:font typeface="華康中黑體" panose="02010609010101010101" pitchFamily="49" charset="-120"/>
      <p:regular r:id="rId49"/>
    </p:embeddedFont>
    <p:embeddedFont>
      <p:font typeface="微軟正黑體" panose="020B0604030504040204" pitchFamily="34" charset="-120"/>
      <p:regular r:id="rId50"/>
      <p:bold r:id="rId51"/>
    </p:embeddedFont>
    <p:embeddedFont>
      <p:font typeface="微软雅黑" panose="020B0503020204020204" pitchFamily="34" charset="-122"/>
      <p:regular r:id="rId52"/>
      <p:bold r:id="rId53"/>
    </p:embeddedFont>
    <p:embeddedFont>
      <p:font typeface="華康POP1體W5" panose="02010609010101010101" pitchFamily="49" charset="-120"/>
      <p:regular r:id="rId54"/>
    </p:embeddedFont>
    <p:embeddedFont>
      <p:font typeface="맑은 고딕" panose="020B0503020000020004" pitchFamily="34" charset="-127"/>
      <p:regular r:id="rId55"/>
      <p:bold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宋体" panose="02010600030101010101" pitchFamily="2" charset="-122"/>
      <p:regular r:id="rId61"/>
    </p:embeddedFont>
    <p:embeddedFont>
      <p:font typeface="標楷體" panose="03000509000000000000" pitchFamily="65" charset="-120"/>
      <p:regular r:id="rId62"/>
    </p:embeddedFont>
  </p:embeddedFontLst>
  <p:custDataLst>
    <p:tags r:id="rId63"/>
  </p:custDataLst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2">
          <p15:clr>
            <a:srgbClr val="A4A3A4"/>
          </p15:clr>
        </p15:guide>
        <p15:guide id="2" pos="8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E3C"/>
    <a:srgbClr val="F4F3F1"/>
    <a:srgbClr val="B59069"/>
    <a:srgbClr val="F8E8C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/>
    <p:restoredTop sz="96314" autoAdjust="0"/>
  </p:normalViewPr>
  <p:slideViewPr>
    <p:cSldViewPr snapToGrid="0" showGuides="1">
      <p:cViewPr varScale="1">
        <p:scale>
          <a:sx n="65" d="100"/>
          <a:sy n="65" d="100"/>
        </p:scale>
        <p:origin x="724" y="48"/>
      </p:cViewPr>
      <p:guideLst>
        <p:guide orient="horz" pos="2062"/>
        <p:guide pos="8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font" Target="fonts/font14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4CE08-EAFB-43C5-9591-0848B1B0DC9C}" type="datetimeFigureOut">
              <a:rPr lang="zh-TW" altLang="en-US" smtClean="0"/>
              <a:t>2024/5/15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1302A-C1EB-474E-A9BF-C9A23CBEA3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482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pPr fontAlgn="auto"/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pPr fontAlgn="auto"/>
            <a:fld id="{D2A48B96-639E-45A3-A0BA-2464DFDB1FAA}" type="datetimeFigureOut">
              <a:rPr lang="zh-CN" altLang="en-US" noProof="1" smtClean="0"/>
              <a:pPr fontAlgn="auto"/>
              <a:t>2024/5/15</a:t>
            </a:fld>
            <a:endParaRPr lang="zh-CN" altLang="en-US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pPr fontAlgn="auto"/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pPr fontAlgn="auto"/>
            <a:fld id="{A6837353-30EB-4A48-80EB-173D804AEFBD}" type="slidenum">
              <a:rPr lang="zh-CN" altLang="en-US" noProof="1" smtClean="0"/>
              <a:pPr fontAlgn="auto"/>
              <a:t>‹#›</a:t>
            </a:fld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2342683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270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10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271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170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577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315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861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439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817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226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55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741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321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439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585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046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3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086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8437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898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587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8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828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925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3756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4758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6433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6886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2470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001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5733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29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51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919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530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97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66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D01896-E548-411D-90B4-0C5B90CD3A8B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1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87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5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38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2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3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2024/5/15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4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2024/5/15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6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5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31586BD-0F56-465E-90DD-4F7EB5C2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D62D75AF-8D7E-477A-B06A-773B54B1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822D08B3-A9A6-4CA5-94A5-60BE4193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825B2C64-F6D0-4564-A934-9F517F7C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881C62-2657-4643-9CC9-89D68799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8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C9BCD5E-CF2F-45CD-A1C5-FACE037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6340CAA-7987-4F30-B10A-034CDBA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2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55FC26-2554-4ACE-AD62-BF4C0D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35F7A203-776E-48E1-8F52-E0C06172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022283AA-0163-40C4-BD15-4B5D9779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D1A8905D-720A-4884-BF88-251296BD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091F5B7E-479B-4C2C-9C2F-FC3D3BAF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70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A78C707-FFC8-4A24-BA23-EF9EC446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2160DF4-3AB1-42B3-8971-B823E5CB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B6BFC4C-B0FA-4F91-8D27-3D1AF4C2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62FAC31B-12B8-44B6-A9E9-8F967BCF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5FFAD4C5-4E96-46C0-9033-3CF48A7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F8F5A243-79AB-498E-9F6B-C0EA9EA1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69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2839153-E8CD-49CF-A352-CE2C89DD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79D2D86D-B04B-4F6E-8B70-CEEE8EE7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1ADF040F-70C5-4670-BDE4-017C92D5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002EE54B-8A53-409D-B09E-64BD2F952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C2B72209-6EC7-4418-A78D-417AB466F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8F99256C-B33C-4980-B58A-185F1B50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10D41821-F2CE-4C29-8132-70323ED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98C219DB-B597-4742-98CD-2CAE4BE5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67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186D106D-5995-4C96-A34B-80776AE9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2FF2DA30-6E46-4781-A24E-22BEFDC9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B6E6DFE5-8E83-400E-805F-69D1FE7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0DD16593-628A-472D-A9C3-C41BD888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41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49B1C4D2-3722-4C1D-B0E4-3ABC0DA4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C3A393B7-AE11-4029-9D65-0BDEFB0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DB9F3B94-79EC-477D-B625-FF12E87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10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8D40AC1-6795-4CA4-8863-90C130E9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B0AA3D37-5CDD-4F3C-8395-110B3811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2E09C48F-85AB-4E64-BEFA-3A18C6A9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B6C7D03F-6B67-4E51-B669-6A0E67E1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5481C9-7778-4E3B-A752-9007B5C8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0C20EB4-E727-4E37-91E3-2D601E7F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71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850C0D57-3EBF-4D7D-9103-029D562A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925C662-F8E6-4896-9E6B-19D16B20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57ED9F6B-4286-432D-A5CB-100E7F77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CBAD39F7-71D8-4D10-B6E7-04E0D95E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43C73A8-E25B-4949-B956-80A5EC26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77CE8D1-E11F-4E87-B585-E1E5C94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85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098AADC-F389-4BCD-9E52-49B7E649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E1A3D60F-143D-47A7-90DD-8D2052D7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8D2913F-34A8-4E19-BE54-298D842C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86ADB15-0821-4678-8A84-0615C961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FE5E1647-A311-42C8-900F-03252A5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81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742E21EA-AC61-43C5-AA22-71763E049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7ED08377-D434-4883-933D-05403373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B76BEFAE-52A5-4771-A24E-66D37EDB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67F5FDAD-E360-45AB-9254-5D5A1437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879758A-1063-49CC-A47B-5A24925A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47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4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6D6C4CFC-38ED-46D9-ACF4-E44C3921F50F}" type="datetimeFigureOut">
              <a:rPr lang="zh-CN" altLang="en-US" smtClean="0"/>
              <a:pPr/>
              <a:t>2024/5/15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17B58761-3C3F-4CED-BDCD-7A8A2110AE8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6D6C4CFC-38ED-46D9-ACF4-E44C3921F50F}" type="datetimeFigureOut">
              <a:rPr lang="zh-CN" altLang="en-US" smtClean="0"/>
              <a:pPr/>
              <a:t>2024/5/15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17B58761-3C3F-4CED-BDCD-7A8A2110AE8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91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20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37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1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76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1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5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" y="0"/>
            <a:ext cx="12180884" cy="6864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7718C337-9B27-40D3-A9B2-4005EE7E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B69189F-28A1-4057-8CE9-3B76810B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65F256D8-7BB6-49E2-954E-EF9E05DBF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03"/>
            <a:fld id="{476BE8F7-8EF6-4880-9F1A-6D10965A8681}" type="datetimeFigureOut">
              <a:rPr kumimoji="1" lang="ko-KR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2703"/>
              <a:t>2024-05-15</a:t>
            </a:fld>
            <a:endParaRPr kumimoji="1" lang="ko-KR" alt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DB38B22D-A8A6-4CDF-89EF-E670765E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03"/>
            <a:endParaRPr kumimoji="1" lang="ko-KR" alt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DEBBC4C3-52FC-436A-A3AE-F6A5F52B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03"/>
            <a:fld id="{92A3BBB8-EBE5-4A2B-AB70-89540E1C96C3}" type="slidenum">
              <a:rPr kumimoji="1" lang="ko-KR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2703"/>
              <a:t>‹#›</a:t>
            </a:fld>
            <a:endParaRPr kumimoji="1" lang="ko-KR" alt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4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边框 (1)-恢复的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050" y="4797425"/>
            <a:ext cx="2147570" cy="2063750"/>
          </a:xfrm>
          <a:prstGeom prst="rect">
            <a:avLst/>
          </a:prstGeom>
        </p:spPr>
      </p:pic>
      <p:pic>
        <p:nvPicPr>
          <p:cNvPr id="16" name="图片 15" descr="边框 (119复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57850" y="-445135"/>
            <a:ext cx="6834505" cy="6233795"/>
          </a:xfrm>
          <a:prstGeom prst="rect">
            <a:avLst/>
          </a:prstGeom>
        </p:spPr>
      </p:pic>
      <p:pic>
        <p:nvPicPr>
          <p:cNvPr id="17" name="图片 16" descr="边框 9复的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0360" y="-486410"/>
            <a:ext cx="2798445" cy="35179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-98026" y="3383199"/>
            <a:ext cx="1080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465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東安國中</a:t>
            </a:r>
            <a:endParaRPr lang="en-US" altLang="zh-TW" sz="4800" dirty="0" smtClean="0">
              <a:solidFill>
                <a:srgbClr val="465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sp>
        <p:nvSpPr>
          <p:cNvPr id="7" name="文本框 17"/>
          <p:cNvSpPr txBox="1"/>
          <p:nvPr/>
        </p:nvSpPr>
        <p:spPr>
          <a:xfrm>
            <a:off x="2556684" y="3420365"/>
            <a:ext cx="505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465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113</a:t>
            </a:r>
            <a:r>
              <a:rPr lang="zh-TW" altLang="en-US" sz="4800" dirty="0" smtClean="0">
                <a:solidFill>
                  <a:srgbClr val="465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年度教育會考</a:t>
            </a:r>
            <a:endParaRPr lang="en-US" altLang="zh-TW" sz="4800" dirty="0" smtClean="0">
              <a:solidFill>
                <a:srgbClr val="465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sp>
        <p:nvSpPr>
          <p:cNvPr id="8" name="文本框 17"/>
          <p:cNvSpPr txBox="1"/>
          <p:nvPr/>
        </p:nvSpPr>
        <p:spPr>
          <a:xfrm>
            <a:off x="1672671" y="4445023"/>
            <a:ext cx="7982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465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考前說明會</a:t>
            </a:r>
            <a:endParaRPr lang="en-US" altLang="zh-TW" sz="4800" dirty="0" smtClean="0">
              <a:solidFill>
                <a:srgbClr val="465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  <a:p>
            <a:r>
              <a:rPr lang="zh-TW" altLang="en-US" sz="4800" dirty="0" smtClean="0">
                <a:solidFill>
                  <a:srgbClr val="465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時間：</a:t>
            </a:r>
            <a:r>
              <a:rPr lang="en-US" altLang="zh-TW" sz="4800" dirty="0" smtClean="0">
                <a:solidFill>
                  <a:srgbClr val="465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113</a:t>
            </a:r>
            <a:r>
              <a:rPr lang="zh-TW" altLang="en-US" sz="4800" dirty="0" smtClean="0">
                <a:solidFill>
                  <a:srgbClr val="465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年５月１５日</a:t>
            </a:r>
            <a:endParaRPr lang="en-US" altLang="zh-TW" sz="4800" dirty="0" smtClean="0">
              <a:solidFill>
                <a:srgbClr val="465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81" y="926379"/>
            <a:ext cx="4168843" cy="555720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04" y="1027906"/>
            <a:ext cx="4200552" cy="5599472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5289755" y="3156155"/>
            <a:ext cx="1337187" cy="1061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801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5892"/>
            <a:ext cx="3733800" cy="497727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86" y="1171252"/>
            <a:ext cx="3889854" cy="5185302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4955459" y="2998839"/>
            <a:ext cx="1042219" cy="835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88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36936" y="391249"/>
            <a:ext cx="2657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考場分配</a:t>
            </a:r>
            <a:endParaRPr lang="en-US" altLang="zh-CN" sz="48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248697" y="1160690"/>
            <a:ext cx="2746088" cy="0"/>
          </a:xfrm>
          <a:prstGeom prst="line">
            <a:avLst/>
          </a:prstGeom>
          <a:ln w="19050">
            <a:solidFill>
              <a:srgbClr val="465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graphicFrame>
        <p:nvGraphicFramePr>
          <p:cNvPr id="9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659150"/>
              </p:ext>
            </p:extLst>
          </p:nvPr>
        </p:nvGraphicFramePr>
        <p:xfrm>
          <a:off x="2517059" y="1196550"/>
          <a:ext cx="7357435" cy="5099050"/>
        </p:xfrm>
        <a:graphic>
          <a:graphicData uri="http://schemas.openxmlformats.org/drawingml/2006/table">
            <a:tbl>
              <a:tblPr/>
              <a:tblGrid>
                <a:gridCol w="4193282"/>
                <a:gridCol w="3164153"/>
              </a:tblGrid>
              <a:tr h="41936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試場別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試場位置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440377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  試場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08</a:t>
                      </a:r>
                      <a:r>
                        <a:rPr lang="zh-TW" altLang="en-US" sz="3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（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901</a:t>
                      </a:r>
                      <a:r>
                        <a:rPr lang="zh-TW" altLang="en-US" sz="3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） 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</a:t>
                      </a:r>
                      <a:r>
                        <a:rPr lang="zh-TW" altLang="en-US" sz="3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位</a:t>
                      </a:r>
                      <a:endParaRPr lang="en-US" altLang="zh-TW" sz="3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卓越樓</a:t>
                      </a:r>
                      <a:r>
                        <a:rPr lang="en-US" altLang="zh-TW" sz="3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40377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試場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09</a:t>
                      </a:r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(901</a:t>
                      </a:r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、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902)</a:t>
                      </a:r>
                      <a:endParaRPr lang="en-US" altLang="zh-TW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又新樓</a:t>
                      </a:r>
                      <a:r>
                        <a:rPr lang="en-US" altLang="zh-TW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40377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試場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</a:t>
                      </a:r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    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(902)</a:t>
                      </a:r>
                      <a:endParaRPr lang="en-US" altLang="zh-TW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又新樓</a:t>
                      </a:r>
                      <a:r>
                        <a:rPr lang="en-US" altLang="zh-TW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40377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試場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11</a:t>
                      </a:r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(902</a:t>
                      </a:r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、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903)</a:t>
                      </a:r>
                      <a:endParaRPr lang="en-US" altLang="zh-TW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又新樓</a:t>
                      </a:r>
                      <a:r>
                        <a:rPr lang="en-US" altLang="zh-TW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40377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試場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</a:t>
                      </a:r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(903</a:t>
                      </a:r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、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904)</a:t>
                      </a:r>
                      <a:endParaRPr lang="en-US" altLang="zh-TW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又新樓</a:t>
                      </a:r>
                      <a:r>
                        <a:rPr lang="en-US" altLang="zh-TW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40377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試場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13</a:t>
                      </a:r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     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(904)</a:t>
                      </a:r>
                      <a:endParaRPr lang="en-US" altLang="zh-TW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又新樓</a:t>
                      </a:r>
                      <a:r>
                        <a:rPr lang="en-US" altLang="zh-TW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40377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試場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</a:t>
                      </a:r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    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(905)</a:t>
                      </a:r>
                      <a:endParaRPr lang="en-US" altLang="zh-TW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又新樓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302</a:t>
                      </a:r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endParaRPr lang="en-US" altLang="zh-TW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40377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試場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15</a:t>
                      </a:r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(905</a:t>
                      </a:r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、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906)</a:t>
                      </a:r>
                      <a:endParaRPr lang="en-US" altLang="zh-TW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又新樓</a:t>
                      </a:r>
                      <a:r>
                        <a:rPr lang="en-US" altLang="zh-TW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40377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試場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</a:t>
                      </a:r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(906</a:t>
                      </a:r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、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907)</a:t>
                      </a:r>
                      <a:endParaRPr lang="en-US" altLang="zh-TW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又新樓</a:t>
                      </a:r>
                      <a:r>
                        <a:rPr lang="en-US" altLang="zh-TW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40377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試場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17</a:t>
                      </a:r>
                      <a:r>
                        <a:rPr lang="zh-TW" altLang="en-US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    </a:t>
                      </a:r>
                      <a:r>
                        <a:rPr lang="en-US" altLang="zh-TW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(907)</a:t>
                      </a:r>
                      <a:endParaRPr lang="en-US" altLang="zh-TW" sz="3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又新樓</a:t>
                      </a:r>
                      <a:r>
                        <a:rPr lang="en-US" altLang="zh-TW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1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5" y="391249"/>
            <a:ext cx="296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休息</a:t>
            </a:r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區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462171"/>
              </p:ext>
            </p:extLst>
          </p:nvPr>
        </p:nvGraphicFramePr>
        <p:xfrm>
          <a:off x="2647765" y="1160690"/>
          <a:ext cx="6249220" cy="50931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48536"/>
                <a:gridCol w="3100684"/>
              </a:tblGrid>
              <a:tr h="622014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u="none" strike="noStrike" dirty="0" smtClean="0">
                          <a:effectLst/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學校班級</a:t>
                      </a:r>
                      <a:endParaRPr lang="zh-TW" alt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u="none" strike="noStrike" dirty="0" smtClean="0">
                          <a:effectLst/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休息區位置</a:t>
                      </a:r>
                      <a:endParaRPr lang="zh-TW" alt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350" marR="6350" marT="6350" marB="0" anchor="b"/>
                </a:tc>
              </a:tr>
              <a:tr h="6701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u="none" strike="noStrike" dirty="0" smtClean="0">
                          <a:effectLst/>
                        </a:rPr>
                        <a:t>901</a:t>
                      </a:r>
                      <a:endParaRPr lang="en-US" altLang="zh-TW" sz="3000" b="1" i="0" u="none" strike="noStrike" dirty="0">
                        <a:solidFill>
                          <a:srgbClr val="000000"/>
                        </a:solidFill>
                        <a:effectLst/>
                        <a:latin typeface="華康中黑體" panose="02010609010101010101" pitchFamily="49" charset="-120"/>
                        <a:ea typeface="華康中黑體" panose="02010609010101010101" pitchFamily="49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u="none" strike="noStrike" dirty="0">
                          <a:effectLst/>
                        </a:rPr>
                        <a:t>又新</a:t>
                      </a:r>
                      <a:r>
                        <a:rPr lang="zh-TW" altLang="en-US" sz="3000" u="none" strike="noStrike" dirty="0" smtClean="0">
                          <a:effectLst/>
                        </a:rPr>
                        <a:t>樓   </a:t>
                      </a:r>
                      <a:r>
                        <a:rPr lang="en-US" altLang="zh-TW" sz="3000" u="none" strike="noStrike" dirty="0" smtClean="0">
                          <a:effectLst/>
                        </a:rPr>
                        <a:t>505</a:t>
                      </a:r>
                      <a:r>
                        <a:rPr lang="zh-TW" altLang="en-US" sz="3000" u="none" strike="noStrike" dirty="0" smtClean="0">
                          <a:effectLst/>
                        </a:rPr>
                        <a:t>  </a:t>
                      </a:r>
                      <a:endParaRPr lang="en-US" altLang="zh-TW" sz="3000" b="1" i="0" u="none" strike="noStrike" dirty="0">
                        <a:solidFill>
                          <a:srgbClr val="000000"/>
                        </a:solidFill>
                        <a:effectLst/>
                        <a:latin typeface="華康中黑體" panose="02010609010101010101" pitchFamily="49" charset="-120"/>
                        <a:ea typeface="華康中黑體" panose="02010609010101010101" pitchFamily="49" charset="-120"/>
                      </a:endParaRPr>
                    </a:p>
                  </a:txBody>
                  <a:tcPr marL="6350" marR="6350" marT="6350" marB="0" anchor="b"/>
                </a:tc>
              </a:tr>
              <a:tr h="6334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u="none" strike="noStrike" dirty="0" smtClean="0">
                          <a:effectLst/>
                        </a:rPr>
                        <a:t>902</a:t>
                      </a:r>
                      <a:endParaRPr lang="en-US" altLang="zh-TW" sz="3000" b="1" i="0" u="none" strike="noStrike" dirty="0">
                        <a:solidFill>
                          <a:srgbClr val="000000"/>
                        </a:solidFill>
                        <a:effectLst/>
                        <a:latin typeface="華康中黑體" panose="02010609010101010101" pitchFamily="49" charset="-120"/>
                        <a:ea typeface="華康中黑體" panose="02010609010101010101" pitchFamily="49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u="none" strike="noStrike" dirty="0" smtClean="0">
                          <a:effectLst/>
                        </a:rPr>
                        <a:t>又新樓   </a:t>
                      </a:r>
                      <a:r>
                        <a:rPr lang="en-US" altLang="zh-TW" sz="3000" u="none" strike="noStrike" dirty="0" smtClean="0">
                          <a:effectLst/>
                        </a:rPr>
                        <a:t>602</a:t>
                      </a:r>
                      <a:endParaRPr lang="en-US" altLang="zh-TW" sz="3000" b="1" i="0" u="none" strike="noStrike" dirty="0">
                        <a:solidFill>
                          <a:srgbClr val="000000"/>
                        </a:solidFill>
                        <a:effectLst/>
                        <a:latin typeface="華康中黑體" panose="02010609010101010101" pitchFamily="49" charset="-120"/>
                        <a:ea typeface="華康中黑體" panose="02010609010101010101" pitchFamily="49" charset="-120"/>
                      </a:endParaRPr>
                    </a:p>
                  </a:txBody>
                  <a:tcPr marL="6350" marR="6350" marT="6350" marB="0" anchor="b"/>
                </a:tc>
              </a:tr>
              <a:tr h="6334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u="none" strike="noStrike" dirty="0" smtClean="0">
                          <a:effectLst/>
                        </a:rPr>
                        <a:t>903</a:t>
                      </a:r>
                      <a:endParaRPr lang="en-US" altLang="zh-TW" sz="3000" b="1" i="0" u="none" strike="noStrike" dirty="0">
                        <a:solidFill>
                          <a:srgbClr val="000000"/>
                        </a:solidFill>
                        <a:effectLst/>
                        <a:latin typeface="華康中黑體" panose="02010609010101010101" pitchFamily="49" charset="-120"/>
                        <a:ea typeface="華康中黑體" panose="02010609010101010101" pitchFamily="49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u="none" strike="noStrike" dirty="0">
                          <a:effectLst/>
                        </a:rPr>
                        <a:t>又新</a:t>
                      </a:r>
                      <a:r>
                        <a:rPr lang="zh-TW" altLang="en-US" sz="3000" u="none" strike="noStrike" dirty="0" smtClean="0">
                          <a:effectLst/>
                        </a:rPr>
                        <a:t>樓   </a:t>
                      </a:r>
                      <a:r>
                        <a:rPr lang="en-US" altLang="zh-TW" sz="3000" u="none" strike="noStrike" dirty="0" smtClean="0">
                          <a:effectLst/>
                        </a:rPr>
                        <a:t>603</a:t>
                      </a:r>
                      <a:endParaRPr lang="zh-TW" alt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華康中黑體" panose="02010609010101010101" pitchFamily="49" charset="-120"/>
                        <a:ea typeface="華康中黑體" panose="02010609010101010101" pitchFamily="49" charset="-120"/>
                      </a:endParaRPr>
                    </a:p>
                  </a:txBody>
                  <a:tcPr marL="6350" marR="6350" marT="6350" marB="0" anchor="b"/>
                </a:tc>
              </a:tr>
              <a:tr h="6334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u="none" strike="noStrike" dirty="0" smtClean="0">
                          <a:effectLst/>
                        </a:rPr>
                        <a:t>904</a:t>
                      </a:r>
                      <a:endParaRPr lang="en-US" altLang="zh-TW" sz="3000" b="1" i="0" u="none" strike="noStrike" dirty="0">
                        <a:solidFill>
                          <a:srgbClr val="000000"/>
                        </a:solidFill>
                        <a:effectLst/>
                        <a:latin typeface="華康中黑體" panose="02010609010101010101" pitchFamily="49" charset="-120"/>
                        <a:ea typeface="華康中黑體" panose="02010609010101010101" pitchFamily="49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u="none" strike="noStrike" dirty="0">
                          <a:effectLst/>
                        </a:rPr>
                        <a:t>又新</a:t>
                      </a:r>
                      <a:r>
                        <a:rPr lang="zh-TW" altLang="en-US" sz="3000" u="none" strike="noStrike" dirty="0" smtClean="0">
                          <a:effectLst/>
                        </a:rPr>
                        <a:t>樓   </a:t>
                      </a:r>
                      <a:r>
                        <a:rPr lang="en-US" altLang="zh-TW" sz="3000" u="none" strike="noStrike" dirty="0" smtClean="0">
                          <a:effectLst/>
                        </a:rPr>
                        <a:t>604</a:t>
                      </a:r>
                      <a:endParaRPr lang="zh-TW" alt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華康中黑體" panose="02010609010101010101" pitchFamily="49" charset="-120"/>
                        <a:ea typeface="華康中黑體" panose="02010609010101010101" pitchFamily="49" charset="-120"/>
                      </a:endParaRPr>
                    </a:p>
                  </a:txBody>
                  <a:tcPr marL="6350" marR="6350" marT="6350" marB="0" anchor="b"/>
                </a:tc>
              </a:tr>
              <a:tr h="6334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u="none" strike="noStrike" dirty="0" smtClean="0">
                          <a:effectLst/>
                        </a:rPr>
                        <a:t>905</a:t>
                      </a:r>
                      <a:endParaRPr lang="en-US" altLang="zh-TW" sz="3000" b="1" i="0" u="none" strike="noStrike" dirty="0">
                        <a:solidFill>
                          <a:srgbClr val="000000"/>
                        </a:solidFill>
                        <a:effectLst/>
                        <a:latin typeface="華康中黑體" panose="02010609010101010101" pitchFamily="49" charset="-120"/>
                        <a:ea typeface="華康中黑體" panose="02010609010101010101" pitchFamily="49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u="none" strike="noStrike" dirty="0">
                          <a:effectLst/>
                        </a:rPr>
                        <a:t>又新</a:t>
                      </a:r>
                      <a:r>
                        <a:rPr lang="zh-TW" altLang="en-US" sz="3000" u="none" strike="noStrike" dirty="0" smtClean="0">
                          <a:effectLst/>
                        </a:rPr>
                        <a:t>樓   </a:t>
                      </a:r>
                      <a:r>
                        <a:rPr lang="en-US" altLang="zh-TW" sz="3000" u="none" strike="noStrike" dirty="0" smtClean="0">
                          <a:effectLst/>
                        </a:rPr>
                        <a:t>601</a:t>
                      </a:r>
                      <a:endParaRPr lang="en-US" altLang="zh-TW" sz="3000" b="1" i="0" u="none" strike="noStrike" dirty="0">
                        <a:solidFill>
                          <a:srgbClr val="000000"/>
                        </a:solidFill>
                        <a:effectLst/>
                        <a:latin typeface="華康中黑體" panose="02010609010101010101" pitchFamily="49" charset="-120"/>
                        <a:ea typeface="華康中黑體" panose="02010609010101010101" pitchFamily="49" charset="-120"/>
                      </a:endParaRPr>
                    </a:p>
                  </a:txBody>
                  <a:tcPr marL="6350" marR="6350" marT="6350" marB="0" anchor="b"/>
                </a:tc>
              </a:tr>
              <a:tr h="6334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u="none" strike="noStrike" dirty="0" smtClean="0">
                          <a:effectLst/>
                        </a:rPr>
                        <a:t>906</a:t>
                      </a:r>
                      <a:endParaRPr lang="en-US" altLang="zh-TW" sz="3000" b="1" i="0" u="none" strike="noStrike" dirty="0">
                        <a:solidFill>
                          <a:srgbClr val="000000"/>
                        </a:solidFill>
                        <a:effectLst/>
                        <a:latin typeface="華康中黑體" panose="02010609010101010101" pitchFamily="49" charset="-120"/>
                        <a:ea typeface="華康中黑體" panose="02010609010101010101" pitchFamily="49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u="none" strike="noStrike" dirty="0">
                          <a:effectLst/>
                        </a:rPr>
                        <a:t>又新</a:t>
                      </a:r>
                      <a:r>
                        <a:rPr lang="zh-TW" altLang="en-US" sz="3000" u="none" strike="noStrike" dirty="0" smtClean="0">
                          <a:effectLst/>
                        </a:rPr>
                        <a:t>樓   </a:t>
                      </a:r>
                      <a:r>
                        <a:rPr lang="en-US" altLang="zh-TW" sz="3000" u="none" strike="noStrike" dirty="0" smtClean="0">
                          <a:effectLst/>
                        </a:rPr>
                        <a:t>502</a:t>
                      </a:r>
                      <a:endParaRPr lang="en-US" altLang="zh-TW" sz="3000" b="1" i="0" u="none" strike="noStrike" dirty="0">
                        <a:solidFill>
                          <a:srgbClr val="000000"/>
                        </a:solidFill>
                        <a:effectLst/>
                        <a:latin typeface="華康中黑體" panose="02010609010101010101" pitchFamily="49" charset="-120"/>
                        <a:ea typeface="華康中黑體" panose="02010609010101010101" pitchFamily="49" charset="-120"/>
                      </a:endParaRPr>
                    </a:p>
                  </a:txBody>
                  <a:tcPr marL="6350" marR="6350" marT="6350" marB="0" anchor="b"/>
                </a:tc>
              </a:tr>
              <a:tr h="6334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000" u="none" strike="noStrike" dirty="0" smtClean="0">
                          <a:effectLst/>
                        </a:rPr>
                        <a:t>907</a:t>
                      </a:r>
                      <a:endParaRPr lang="en-US" altLang="zh-TW" sz="3000" b="1" i="0" u="none" strike="noStrike" dirty="0">
                        <a:solidFill>
                          <a:srgbClr val="000000"/>
                        </a:solidFill>
                        <a:effectLst/>
                        <a:latin typeface="華康中黑體" panose="02010609010101010101" pitchFamily="49" charset="-120"/>
                        <a:ea typeface="華康中黑體" panose="02010609010101010101" pitchFamily="49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000" u="none" strike="noStrike" dirty="0">
                          <a:effectLst/>
                        </a:rPr>
                        <a:t>又新</a:t>
                      </a:r>
                      <a:r>
                        <a:rPr lang="zh-TW" altLang="en-US" sz="3000" u="none" strike="noStrike" dirty="0" smtClean="0">
                          <a:effectLst/>
                        </a:rPr>
                        <a:t>樓   </a:t>
                      </a:r>
                      <a:r>
                        <a:rPr lang="en-US" altLang="zh-TW" sz="3000" u="none" strike="noStrike" dirty="0" smtClean="0">
                          <a:effectLst/>
                        </a:rPr>
                        <a:t>503</a:t>
                      </a:r>
                      <a:endParaRPr lang="en-US" altLang="zh-TW" sz="3000" b="1" i="0" u="none" strike="noStrike" dirty="0">
                        <a:solidFill>
                          <a:srgbClr val="000000"/>
                        </a:solidFill>
                        <a:effectLst/>
                        <a:latin typeface="華康中黑體" panose="02010609010101010101" pitchFamily="49" charset="-120"/>
                        <a:ea typeface="華康中黑體" panose="02010609010101010101" pitchFamily="49" charset="-12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8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边框 (1)-恢复的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050" y="4797425"/>
            <a:ext cx="2147570" cy="2063750"/>
          </a:xfrm>
          <a:prstGeom prst="rect">
            <a:avLst/>
          </a:prstGeom>
        </p:spPr>
      </p:pic>
      <p:pic>
        <p:nvPicPr>
          <p:cNvPr id="16" name="图片 15" descr="边框 (119复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0610" y="337185"/>
            <a:ext cx="6834505" cy="6233795"/>
          </a:xfrm>
          <a:prstGeom prst="rect">
            <a:avLst/>
          </a:prstGeom>
        </p:spPr>
      </p:pic>
      <p:pic>
        <p:nvPicPr>
          <p:cNvPr id="17" name="图片 16" descr="边框 9复的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0360" y="-486410"/>
            <a:ext cx="2798445" cy="3517900"/>
          </a:xfrm>
          <a:prstGeom prst="rect">
            <a:avLst/>
          </a:prstGeom>
        </p:spPr>
      </p:pic>
      <p:sp>
        <p:nvSpPr>
          <p:cNvPr id="8" name="文本框 17"/>
          <p:cNvSpPr txBox="1"/>
          <p:nvPr/>
        </p:nvSpPr>
        <p:spPr>
          <a:xfrm>
            <a:off x="1365815" y="3072874"/>
            <a:ext cx="4403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solidFill>
                  <a:srgbClr val="465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攜帶用具</a:t>
            </a:r>
            <a:endParaRPr lang="en-US" altLang="zh-TW" sz="8000" dirty="0" smtClean="0">
              <a:solidFill>
                <a:srgbClr val="465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752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12577" y="1061724"/>
            <a:ext cx="324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雨具</a:t>
            </a:r>
            <a:endParaRPr lang="en-US" altLang="zh-CN" sz="48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34130" y="2067493"/>
            <a:ext cx="4202430" cy="0"/>
          </a:xfrm>
          <a:prstGeom prst="line">
            <a:avLst/>
          </a:prstGeom>
          <a:ln w="19050">
            <a:solidFill>
              <a:srgbClr val="465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33145" y="2062288"/>
            <a:ext cx="10518389" cy="82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氣象預報天候不佳，請各位準備雨具以免淋濕</a:t>
            </a:r>
            <a:endParaRPr lang="en-US" altLang="zh-TW" sz="36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</p:txBody>
      </p: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5" y="391249"/>
            <a:ext cx="296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攜帶用具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62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/>
          <p:cNvSpPr txBox="1"/>
          <p:nvPr/>
        </p:nvSpPr>
        <p:spPr>
          <a:xfrm>
            <a:off x="6784694" y="5357350"/>
            <a:ext cx="4548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chemeClr val="bg1">
                    <a:lumMod val="50000"/>
                  </a:schemeClr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請千萬要記得</a:t>
            </a:r>
            <a:endParaRPr lang="en-US" altLang="zh-CN" sz="5400" dirty="0">
              <a:solidFill>
                <a:schemeClr val="bg1">
                  <a:lumMod val="50000"/>
                </a:schemeClr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21312" y="1132203"/>
            <a:ext cx="202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准考證</a:t>
            </a:r>
            <a:endParaRPr lang="en-US" altLang="zh-CN" sz="48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34130" y="2067493"/>
            <a:ext cx="4202430" cy="0"/>
          </a:xfrm>
          <a:prstGeom prst="line">
            <a:avLst/>
          </a:prstGeom>
          <a:ln w="19050">
            <a:solidFill>
              <a:srgbClr val="465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33145" y="2062287"/>
            <a:ext cx="10401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同文具放置於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透明筆袋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裡，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不可用自己的筆袋</a:t>
            </a:r>
            <a:endParaRPr lang="en-US" altLang="zh-TW" sz="3600" dirty="0" smtClean="0">
              <a:solidFill>
                <a:srgbClr val="FF0000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marL="685800" lvl="0" indent="-6858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一定要記得帶、一定不能弄丟、一定不能汙損</a:t>
            </a:r>
            <a:endParaRPr lang="en-US" altLang="zh-TW" sz="3600" dirty="0">
              <a:solidFill>
                <a:srgbClr val="FF0000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</p:txBody>
      </p: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5" y="391249"/>
            <a:ext cx="296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攜帶用具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6764460" y="5337383"/>
            <a:ext cx="4548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請千萬要記得</a:t>
            </a:r>
            <a:endParaRPr lang="en-US" altLang="zh-CN" sz="5400" dirty="0">
              <a:solidFill>
                <a:srgbClr val="FF0000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51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12577" y="1061724"/>
            <a:ext cx="324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准考證遺失</a:t>
            </a:r>
            <a:endParaRPr lang="en-US" altLang="zh-CN" sz="48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34130" y="2067493"/>
            <a:ext cx="4202430" cy="0"/>
          </a:xfrm>
          <a:prstGeom prst="line">
            <a:avLst/>
          </a:prstGeom>
          <a:ln w="19050">
            <a:solidFill>
              <a:srgbClr val="465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33145" y="2062288"/>
            <a:ext cx="105183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有發現遺失，請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立刻告知師長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！</a:t>
            </a:r>
            <a:endParaRPr lang="en-US" altLang="zh-TW" sz="3600" dirty="0">
              <a:solidFill>
                <a:srgbClr val="FF0000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marL="685800" lvl="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如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進考場才發現遺失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，請務必舉手告知監試人員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marL="685800" lvl="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以防萬一，請攜帶２張２吋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在學校拍的證件照</a:t>
            </a:r>
            <a:endParaRPr lang="en-US" altLang="zh-TW" sz="3600" dirty="0" smtClean="0">
              <a:solidFill>
                <a:srgbClr val="FF0000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</p:txBody>
      </p: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5" y="391249"/>
            <a:ext cx="296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攜帶用具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13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04649" y="1012658"/>
            <a:ext cx="386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不准攜入考場</a:t>
            </a:r>
            <a:endParaRPr lang="en-US" altLang="zh-CN" sz="48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34130" y="2067493"/>
            <a:ext cx="4202430" cy="0"/>
          </a:xfrm>
          <a:prstGeom prst="line">
            <a:avLst/>
          </a:prstGeom>
          <a:ln w="19050">
            <a:solidFill>
              <a:srgbClr val="465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4" y="391249"/>
            <a:ext cx="4121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攜帶用具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sp>
        <p:nvSpPr>
          <p:cNvPr id="19" name="文本框 14"/>
          <p:cNvSpPr txBox="1"/>
          <p:nvPr/>
        </p:nvSpPr>
        <p:spPr>
          <a:xfrm>
            <a:off x="1033145" y="2062288"/>
            <a:ext cx="10518389" cy="165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華康中黑體" panose="02010609010101010101" pitchFamily="49" charset="-120"/>
              <a:buChar char="Ⅹ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任何有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量角功能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之文具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華康中黑體" panose="02010609010101010101" pitchFamily="49" charset="-120"/>
              <a:buChar char="Ⅹ"/>
            </a:pP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非應試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用品</a:t>
            </a:r>
            <a:endParaRPr lang="en-US" altLang="zh-TW" sz="3600" dirty="0" smtClean="0">
              <a:solidFill>
                <a:srgbClr val="FF0000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</p:txBody>
      </p:sp>
      <p:pic>
        <p:nvPicPr>
          <p:cNvPr id="2057" name="Picture 9" descr="W.I.P 15公分量角器-180度/個HA401-6 | 永昌文具用品有限公司直營店| 樂天市場Rakute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t="6412" r="7997" b="10580"/>
          <a:stretch/>
        </p:blipFill>
        <p:spPr bwMode="auto">
          <a:xfrm>
            <a:off x="3191435" y="3643968"/>
            <a:ext cx="4295800" cy="25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1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3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15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286" r="90000">
                        <a14:foregroundMark x1="28714" y1="44429" x2="71000" y2="77429"/>
                        <a14:foregroundMark x1="23571" y1="35714" x2="87286" y2="31286"/>
                        <a14:foregroundMark x1="21286" y1="26571" x2="81571" y2="19429"/>
                        <a14:foregroundMark x1="9429" y1="25000" x2="82286" y2="16857"/>
                        <a14:foregroundMark x1="9000" y1="26571" x2="8000" y2="37857"/>
                        <a14:foregroundMark x1="9000" y1="38429" x2="65143" y2="87714"/>
                        <a14:foregroundMark x1="40286" y1="38000" x2="80000" y2="70429"/>
                        <a14:foregroundMark x1="80000" y1="72000" x2="74286" y2="77429"/>
                        <a14:foregroundMark x1="34286" y1="26143" x2="72286" y2="25714"/>
                        <a14:foregroundMark x1="8714" y1="26286" x2="7714" y2="37714"/>
                        <a14:foregroundMark x1="8000" y1="38714" x2="67000" y2="89000"/>
                        <a14:foregroundMark x1="44429" y1="39571" x2="80857" y2="70000"/>
                        <a14:foregroundMark x1="81286" y1="71857" x2="68571" y2="87857"/>
                        <a14:foregroundMark x1="45143" y1="38000" x2="88714" y2="33571"/>
                        <a14:foregroundMark x1="85429" y1="16857" x2="89000" y2="33143"/>
                        <a14:foregroundMark x1="84143" y1="15857" x2="84286" y2="18000"/>
                        <a14:backgroundMark x1="81571" y1="35714" x2="44571" y2="39286"/>
                        <a14:backgroundMark x1="43714" y1="39286" x2="49429" y2="4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4828" r="9295" b="9301"/>
          <a:stretch/>
        </p:blipFill>
        <p:spPr>
          <a:xfrm>
            <a:off x="6621632" y="2203829"/>
            <a:ext cx="4550706" cy="4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15928" y="1012658"/>
            <a:ext cx="3238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非應試用品</a:t>
            </a:r>
            <a:endParaRPr lang="en-US" altLang="zh-CN" sz="48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34130" y="2067493"/>
            <a:ext cx="4202430" cy="0"/>
          </a:xfrm>
          <a:prstGeom prst="line">
            <a:avLst/>
          </a:prstGeom>
          <a:ln w="19050">
            <a:solidFill>
              <a:srgbClr val="465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4" y="391249"/>
            <a:ext cx="4121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攜帶用具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sp>
        <p:nvSpPr>
          <p:cNvPr id="2" name="AutoShape 11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3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15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文本框 14"/>
          <p:cNvSpPr txBox="1"/>
          <p:nvPr/>
        </p:nvSpPr>
        <p:spPr>
          <a:xfrm>
            <a:off x="1033145" y="2062288"/>
            <a:ext cx="95631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華康中黑體" panose="02010609010101010101" pitchFamily="49" charset="-120"/>
              <a:buChar char="Ⅹ"/>
            </a:pP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妨礙公平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用品：書、文宣品、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計算紙</a:t>
            </a:r>
            <a:endParaRPr lang="en-US" altLang="zh-TW" sz="3600" dirty="0" smtClean="0">
              <a:solidFill>
                <a:srgbClr val="FF0000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華康中黑體" panose="02010609010101010101" pitchFamily="49" charset="-120"/>
              <a:buChar char="Ⅹ"/>
            </a:pP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特殊功能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用品：手機、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智慧型手錶（手環）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、計算機、各形式的鐘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23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边框 (1)-恢复的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050" y="4797425"/>
            <a:ext cx="2147570" cy="2063750"/>
          </a:xfrm>
          <a:prstGeom prst="rect">
            <a:avLst/>
          </a:prstGeom>
        </p:spPr>
      </p:pic>
      <p:pic>
        <p:nvPicPr>
          <p:cNvPr id="16" name="图片 15" descr="边框 (119复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0610" y="337185"/>
            <a:ext cx="6834505" cy="6233795"/>
          </a:xfrm>
          <a:prstGeom prst="rect">
            <a:avLst/>
          </a:prstGeom>
        </p:spPr>
      </p:pic>
      <p:pic>
        <p:nvPicPr>
          <p:cNvPr id="17" name="图片 16" descr="边框 9复的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0360" y="-486410"/>
            <a:ext cx="2798445" cy="3517900"/>
          </a:xfrm>
          <a:prstGeom prst="rect">
            <a:avLst/>
          </a:prstGeom>
        </p:spPr>
      </p:pic>
      <p:sp>
        <p:nvSpPr>
          <p:cNvPr id="8" name="文本框 17"/>
          <p:cNvSpPr txBox="1"/>
          <p:nvPr/>
        </p:nvSpPr>
        <p:spPr>
          <a:xfrm>
            <a:off x="1365815" y="3072874"/>
            <a:ext cx="4403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solidFill>
                  <a:srgbClr val="465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前往考場</a:t>
            </a:r>
            <a:endParaRPr lang="en-US" altLang="zh-TW" sz="8000" dirty="0" smtClean="0">
              <a:solidFill>
                <a:srgbClr val="465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716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PASS 巴士NO.110950 直尺製圖尺(15公分) | 聯盟文具直營店| 樂天市場Raku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250" b="60750" l="5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83" b="38117"/>
          <a:stretch/>
        </p:blipFill>
        <p:spPr bwMode="auto">
          <a:xfrm>
            <a:off x="3793196" y="5390357"/>
            <a:ext cx="4124374" cy="9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315928" y="1012658"/>
            <a:ext cx="3238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可攜帶文具</a:t>
            </a:r>
            <a:endParaRPr lang="en-US" altLang="zh-CN" sz="48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34130" y="2067493"/>
            <a:ext cx="4202430" cy="0"/>
          </a:xfrm>
          <a:prstGeom prst="line">
            <a:avLst/>
          </a:prstGeom>
          <a:ln w="19050">
            <a:solidFill>
              <a:srgbClr val="465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4" y="391249"/>
            <a:ext cx="4121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攜帶用具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sp>
        <p:nvSpPr>
          <p:cNvPr id="2" name="AutoShape 11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3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15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文本框 14"/>
          <p:cNvSpPr txBox="1"/>
          <p:nvPr/>
        </p:nvSpPr>
        <p:spPr>
          <a:xfrm>
            <a:off x="1033145" y="2062288"/>
            <a:ext cx="105183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圓規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三角板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、無過分修飾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直尺</a:t>
            </a:r>
            <a:endParaRPr lang="en-US" altLang="zh-TW" sz="3600" dirty="0" smtClean="0">
              <a:solidFill>
                <a:srgbClr val="FF0000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en-US" altLang="zh-TW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2B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鉛筆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橡皮擦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黑色墨水筆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修正液</a:t>
            </a:r>
            <a:r>
              <a:rPr lang="en-US" altLang="zh-TW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帶</a:t>
            </a:r>
            <a:r>
              <a:rPr lang="en-US" altLang="zh-TW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)</a:t>
            </a:r>
          </a:p>
          <a:p>
            <a:pPr marL="685800" lvl="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透明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墊板</a:t>
            </a:r>
            <a:r>
              <a:rPr lang="en-US" altLang="zh-TW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(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不可有圖形、文字</a:t>
            </a:r>
            <a:r>
              <a:rPr lang="en-US" altLang="zh-TW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)</a:t>
            </a:r>
          </a:p>
        </p:txBody>
      </p:sp>
      <p:pic>
        <p:nvPicPr>
          <p:cNvPr id="3076" name="Picture 4" descr="其他品牌| 直尺/三角板| 製圖用品| 文具用品- Rakuten樂天市場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42"/>
          <a:stretch/>
        </p:blipFill>
        <p:spPr bwMode="auto">
          <a:xfrm rot="2764390">
            <a:off x="9057419" y="4057854"/>
            <a:ext cx="2942722" cy="132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其他品牌| 直尺/三角板| 製圖用品| 文具用品- Rakuten樂天市場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5"/>
          <a:stretch/>
        </p:blipFill>
        <p:spPr bwMode="auto">
          <a:xfrm rot="12291871">
            <a:off x="7857696" y="4850571"/>
            <a:ext cx="2514607" cy="129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安全好用】2022最新推薦十大小學生圓規排行榜| mybest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5" t="2639" r="32849" b="13268"/>
          <a:stretch/>
        </p:blipFill>
        <p:spPr bwMode="auto">
          <a:xfrm rot="2008439">
            <a:off x="9619840" y="1025155"/>
            <a:ext cx="1848670" cy="26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20121" y="1012658"/>
            <a:ext cx="1430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備註</a:t>
            </a:r>
            <a:endParaRPr lang="en-US" altLang="zh-CN" sz="48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34130" y="2067493"/>
            <a:ext cx="4202430" cy="0"/>
          </a:xfrm>
          <a:prstGeom prst="line">
            <a:avLst/>
          </a:prstGeom>
          <a:ln w="19050">
            <a:solidFill>
              <a:srgbClr val="465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4" y="391249"/>
            <a:ext cx="4121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攜帶用具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sp>
        <p:nvSpPr>
          <p:cNvPr id="2" name="AutoShape 11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3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15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文本框 14"/>
          <p:cNvSpPr txBox="1"/>
          <p:nvPr/>
        </p:nvSpPr>
        <p:spPr>
          <a:xfrm>
            <a:off x="1033145" y="2062288"/>
            <a:ext cx="97424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外套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：穿著進去</a:t>
            </a:r>
            <a:endParaRPr lang="en-US" altLang="zh-TW" sz="3600" dirty="0">
              <a:solidFill>
                <a:srgbClr val="FF0000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口罩：若要配戴，必須配合監試委員檢查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不可帶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手機進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試場，由老師集中管理</a:t>
            </a: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須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關掉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電子錶的聲音</a:t>
            </a:r>
            <a:r>
              <a:rPr lang="zh-TW" altLang="en-US" sz="360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、</a:t>
            </a:r>
            <a:r>
              <a:rPr lang="zh-TW" altLang="en-US" sz="360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鬧鐘</a:t>
            </a:r>
            <a:endParaRPr lang="en-US" altLang="zh-TW" sz="36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lvl="0">
              <a:lnSpc>
                <a:spcPct val="150000"/>
              </a:lnSpc>
              <a:buClr>
                <a:srgbClr val="465E3C"/>
              </a:buClr>
            </a:pP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45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4" y="391249"/>
            <a:ext cx="4121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常見違規事項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sp>
        <p:nvSpPr>
          <p:cNvPr id="2" name="AutoShape 11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3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15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49418" y="1344584"/>
            <a:ext cx="97634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000" lvl="0" defTabSz="914400" fontAlgn="auto"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en-US" altLang="zh-TW" sz="3000" spc="100" dirty="0" smtClean="0">
                <a:solidFill>
                  <a:prstClr val="black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1.</a:t>
            </a:r>
            <a:r>
              <a:rPr lang="zh-TW" altLang="en-US" sz="3000" spc="100" dirty="0" smtClean="0">
                <a:solidFill>
                  <a:prstClr val="black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最</a:t>
            </a:r>
            <a:r>
              <a:rPr lang="zh-TW" altLang="en-US" sz="3000" spc="100" dirty="0">
                <a:solidFill>
                  <a:prstClr val="black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常見的違規樣態： </a:t>
            </a:r>
            <a:endParaRPr lang="en-US" altLang="zh-TW" sz="3000" spc="100" dirty="0" smtClean="0">
              <a:solidFill>
                <a:prstClr val="black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576000" lvl="0" defTabSz="914400" fontAlgn="auto"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zh-TW" altLang="en-US" sz="3000" spc="100" dirty="0" smtClean="0">
                <a:solidFill>
                  <a:prstClr val="black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⑴ </a:t>
            </a:r>
            <a:r>
              <a:rPr lang="zh-TW" altLang="en-US" sz="3000" spc="100" dirty="0" smtClean="0">
                <a:solidFill>
                  <a:srgbClr val="C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提早</a:t>
            </a:r>
            <a:r>
              <a:rPr lang="zh-TW" altLang="en-US" sz="3000" spc="100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翻閱</a:t>
            </a:r>
            <a:r>
              <a:rPr lang="zh-TW" altLang="en-US" sz="3000" spc="1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試題本</a:t>
            </a:r>
            <a:r>
              <a:rPr lang="zh-TW" altLang="en-US" sz="3000" spc="100" dirty="0" smtClean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。</a:t>
            </a:r>
            <a:r>
              <a:rPr lang="zh-TW" altLang="en-US" sz="3000" spc="100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提前</a:t>
            </a:r>
            <a:r>
              <a:rPr lang="zh-TW" altLang="en-US" sz="3000" spc="1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在試題本右上角</a:t>
            </a:r>
            <a:r>
              <a:rPr lang="zh-TW" altLang="en-US" sz="3000" spc="100" dirty="0" smtClean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寫上准考證後兩碼。</a:t>
            </a:r>
            <a:endParaRPr lang="en-US" altLang="zh-TW" sz="3000" spc="100" dirty="0" smtClean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576000" lvl="0" defTabSz="914400" fontAlgn="auto"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zh-TW" altLang="en-US" sz="3000" spc="100" dirty="0" smtClean="0">
                <a:solidFill>
                  <a:prstClr val="black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⑵考試結束</a:t>
            </a:r>
            <a:r>
              <a:rPr lang="zh-TW" altLang="en-US" sz="3000" spc="100" dirty="0" smtClean="0">
                <a:solidFill>
                  <a:srgbClr val="C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鈴</a:t>
            </a:r>
            <a:r>
              <a:rPr lang="zh-TW" altLang="en-US" sz="3000" spc="100" dirty="0">
                <a:solidFill>
                  <a:srgbClr val="C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響後繼續</a:t>
            </a:r>
            <a:r>
              <a:rPr lang="zh-TW" altLang="en-US" sz="3000" spc="100" dirty="0" smtClean="0">
                <a:solidFill>
                  <a:srgbClr val="C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作答。</a:t>
            </a:r>
            <a:endParaRPr lang="en-US" altLang="zh-TW" sz="3000" spc="100" dirty="0" smtClean="0">
              <a:solidFill>
                <a:srgbClr val="C0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576000" lvl="0" defTabSz="914400" fontAlgn="auto"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zh-TW" altLang="en-US" sz="3000" spc="100" dirty="0" smtClean="0">
                <a:solidFill>
                  <a:prstClr val="black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⑶</a:t>
            </a:r>
            <a:r>
              <a:rPr lang="zh-TW" altLang="en-US" sz="3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anose="020F0709000000000000" pitchFamily="49" charset="-120"/>
                <a:ea typeface="華康粗圓體" panose="020F0709000000000000" pitchFamily="49" charset="-120"/>
              </a:rPr>
              <a:t>不得</a:t>
            </a:r>
            <a:r>
              <a:rPr lang="zh-TW" altLang="en-US" sz="3000" spc="100" dirty="0" smtClean="0">
                <a:solidFill>
                  <a:prstClr val="black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帶</a:t>
            </a:r>
            <a:r>
              <a:rPr lang="zh-TW" altLang="en-US" sz="3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anose="020F0709000000000000" pitchFamily="49" charset="-120"/>
                <a:ea typeface="華康粗圓體" panose="020F0709000000000000" pitchFamily="49" charset="-120"/>
              </a:rPr>
              <a:t>「水」</a:t>
            </a:r>
            <a:r>
              <a:rPr lang="zh-TW" altLang="en-US" sz="3000" spc="100" dirty="0" smtClean="0">
                <a:solidFill>
                  <a:prstClr val="black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。因生病等因素，需在測驗中飲水或服藥，須考前持相關證明，經</a:t>
            </a:r>
            <a:r>
              <a:rPr lang="zh-TW" altLang="en-US" sz="3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anose="020F0709000000000000" pitchFamily="49" charset="-120"/>
                <a:ea typeface="華康粗圓體" panose="020F0709000000000000" pitchFamily="49" charset="-120"/>
              </a:rPr>
              <a:t>監試委員同意</a:t>
            </a:r>
            <a:r>
              <a:rPr lang="zh-TW" altLang="en-US" sz="3000" spc="100" dirty="0" smtClean="0">
                <a:solidFill>
                  <a:prstClr val="black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。</a:t>
            </a:r>
            <a:endParaRPr lang="en-US" altLang="zh-TW" sz="3000" spc="100" dirty="0" smtClean="0">
              <a:solidFill>
                <a:prstClr val="black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576000" lvl="0" defTabSz="914400" fontAlgn="auto"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en-US" altLang="zh-TW" sz="3000" spc="100" dirty="0" smtClean="0">
                <a:solidFill>
                  <a:prstClr val="black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(4)</a:t>
            </a:r>
            <a:r>
              <a:rPr lang="zh-TW" altLang="en-US" sz="3000" spc="100" dirty="0" smtClean="0">
                <a:solidFill>
                  <a:prstClr val="black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損壞、汙損試題本、答案卡</a:t>
            </a:r>
            <a:r>
              <a:rPr lang="en-US" altLang="zh-TW" sz="3000" spc="100" dirty="0" smtClean="0">
                <a:solidFill>
                  <a:prstClr val="black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000" spc="100" dirty="0" smtClean="0">
                <a:solidFill>
                  <a:prstClr val="black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卷</a:t>
            </a:r>
            <a:r>
              <a:rPr lang="en-US" altLang="zh-TW" sz="3000" spc="100" dirty="0" smtClean="0">
                <a:solidFill>
                  <a:prstClr val="black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r>
              <a:rPr lang="zh-TW" altLang="en-US" sz="3000" spc="100" dirty="0" smtClean="0">
                <a:solidFill>
                  <a:prstClr val="black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。</a:t>
            </a:r>
            <a:endParaRPr lang="zh-TW" altLang="en-US" sz="3000" dirty="0">
              <a:solidFill>
                <a:prstClr val="black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701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边框 (1)-恢复的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050" y="4797425"/>
            <a:ext cx="2147570" cy="2063750"/>
          </a:xfrm>
          <a:prstGeom prst="rect">
            <a:avLst/>
          </a:prstGeom>
        </p:spPr>
      </p:pic>
      <p:pic>
        <p:nvPicPr>
          <p:cNvPr id="16" name="图片 15" descr="边框 (119复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0610" y="337185"/>
            <a:ext cx="6834505" cy="6233795"/>
          </a:xfrm>
          <a:prstGeom prst="rect">
            <a:avLst/>
          </a:prstGeom>
        </p:spPr>
      </p:pic>
      <p:pic>
        <p:nvPicPr>
          <p:cNvPr id="17" name="图片 16" descr="边框 9复的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0360" y="-486410"/>
            <a:ext cx="2798445" cy="3517900"/>
          </a:xfrm>
          <a:prstGeom prst="rect">
            <a:avLst/>
          </a:prstGeom>
        </p:spPr>
      </p:pic>
      <p:sp>
        <p:nvSpPr>
          <p:cNvPr id="8" name="文本框 17"/>
          <p:cNvSpPr txBox="1"/>
          <p:nvPr/>
        </p:nvSpPr>
        <p:spPr>
          <a:xfrm>
            <a:off x="1365815" y="3072874"/>
            <a:ext cx="4403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solidFill>
                  <a:srgbClr val="465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各科細則</a:t>
            </a:r>
            <a:endParaRPr lang="en-US" altLang="zh-TW" sz="8000" dirty="0" smtClean="0">
              <a:solidFill>
                <a:srgbClr val="465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10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03538" y="1012658"/>
            <a:ext cx="2663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寫作測驗</a:t>
            </a:r>
            <a:endParaRPr lang="en-US" altLang="zh-CN" sz="48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34130" y="2067493"/>
            <a:ext cx="4202430" cy="0"/>
          </a:xfrm>
          <a:prstGeom prst="line">
            <a:avLst/>
          </a:prstGeom>
          <a:ln w="19050">
            <a:solidFill>
              <a:srgbClr val="465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4" y="391249"/>
            <a:ext cx="4121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各科細則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sp>
        <p:nvSpPr>
          <p:cNvPr id="2" name="AutoShape 11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3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15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文本框 14"/>
          <p:cNvSpPr txBox="1"/>
          <p:nvPr/>
        </p:nvSpPr>
        <p:spPr>
          <a:xfrm>
            <a:off x="1033145" y="2062288"/>
            <a:ext cx="10092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以</a:t>
            </a:r>
            <a:r>
              <a:rPr lang="en-US" altLang="zh-TW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0.5mm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～</a:t>
            </a:r>
            <a:r>
              <a:rPr lang="en-US" altLang="zh-TW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0.7mm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 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黑色墨水筆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書寫</a:t>
            </a:r>
            <a:endParaRPr lang="en-US" altLang="zh-TW" sz="36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第一頁右邊第一行開始作答，勿上下顛倒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字跡太細太淡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，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無法辨識則將由考生自行負責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74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03538" y="1012658"/>
            <a:ext cx="2663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寫作測驗</a:t>
            </a:r>
            <a:endParaRPr lang="en-US" altLang="zh-CN" sz="48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34130" y="2067493"/>
            <a:ext cx="4202430" cy="0"/>
          </a:xfrm>
          <a:prstGeom prst="line">
            <a:avLst/>
          </a:prstGeom>
          <a:ln w="19050">
            <a:solidFill>
              <a:srgbClr val="465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4" y="391249"/>
            <a:ext cx="4121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各科細則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sp>
        <p:nvSpPr>
          <p:cNvPr id="2" name="AutoShape 11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3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15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文本框 14"/>
          <p:cNvSpPr txBox="1"/>
          <p:nvPr/>
        </p:nvSpPr>
        <p:spPr>
          <a:xfrm>
            <a:off x="1033145" y="2062288"/>
            <a:ext cx="10092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勿使用詩歌體、透漏身分、塗鴉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勿挖補、折疊、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汙損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答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案卷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勿超出格線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07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24655" y="1012658"/>
            <a:ext cx="2021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數學科</a:t>
            </a:r>
            <a:endParaRPr lang="en-US" altLang="zh-CN" sz="48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34130" y="2067493"/>
            <a:ext cx="4202430" cy="0"/>
          </a:xfrm>
          <a:prstGeom prst="line">
            <a:avLst/>
          </a:prstGeom>
          <a:ln w="19050">
            <a:solidFill>
              <a:srgbClr val="465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4" y="391249"/>
            <a:ext cx="4121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各科細則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sp>
        <p:nvSpPr>
          <p:cNvPr id="2" name="AutoShape 11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3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15" descr="創健】IH 角度尺( 量角器. 直尺) | 露天拍賣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文本框 14"/>
          <p:cNvSpPr txBox="1"/>
          <p:nvPr/>
        </p:nvSpPr>
        <p:spPr>
          <a:xfrm>
            <a:off x="1033145" y="2062288"/>
            <a:ext cx="10092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計算超出格子：僅以範圍內之內容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評分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無計算過程或說明：該題零級分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透漏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私人身分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塗鴉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與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無關之文字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：不計分</a:t>
            </a:r>
            <a:endParaRPr lang="en-US" altLang="zh-TW" sz="36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務必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以黑色墨水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書寫</a:t>
            </a:r>
            <a:endParaRPr lang="en-US" altLang="zh-TW" sz="36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09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边框 (1)-恢复的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050" y="4797425"/>
            <a:ext cx="2147570" cy="2063750"/>
          </a:xfrm>
          <a:prstGeom prst="rect">
            <a:avLst/>
          </a:prstGeom>
        </p:spPr>
      </p:pic>
      <p:pic>
        <p:nvPicPr>
          <p:cNvPr id="16" name="图片 15" descr="边框 (119复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0610" y="337185"/>
            <a:ext cx="6834505" cy="6233795"/>
          </a:xfrm>
          <a:prstGeom prst="rect">
            <a:avLst/>
          </a:prstGeom>
        </p:spPr>
      </p:pic>
      <p:pic>
        <p:nvPicPr>
          <p:cNvPr id="17" name="图片 16" descr="边框 9复的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0360" y="-486410"/>
            <a:ext cx="2798445" cy="3517900"/>
          </a:xfrm>
          <a:prstGeom prst="rect">
            <a:avLst/>
          </a:prstGeom>
        </p:spPr>
      </p:pic>
      <p:sp>
        <p:nvSpPr>
          <p:cNvPr id="8" name="文本框 17"/>
          <p:cNvSpPr txBox="1"/>
          <p:nvPr/>
        </p:nvSpPr>
        <p:spPr>
          <a:xfrm>
            <a:off x="1365815" y="3072874"/>
            <a:ext cx="4403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solidFill>
                  <a:srgbClr val="465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考試時間</a:t>
            </a:r>
            <a:endParaRPr lang="en-US" altLang="zh-TW" sz="8000" dirty="0" smtClean="0">
              <a:solidFill>
                <a:srgbClr val="465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077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5" y="391249"/>
            <a:ext cx="296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考試時間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90" y="1160690"/>
            <a:ext cx="10890851" cy="50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7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5" y="391249"/>
            <a:ext cx="296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考試時間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208716"/>
              </p:ext>
            </p:extLst>
          </p:nvPr>
        </p:nvGraphicFramePr>
        <p:xfrm>
          <a:off x="1992784" y="1160690"/>
          <a:ext cx="7704138" cy="50403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030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95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7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41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8384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/>
                          <a:ea typeface="標楷體"/>
                          <a:cs typeface="Times New Roman"/>
                        </a:rPr>
                        <a:t>考試科目</a:t>
                      </a:r>
                      <a:endParaRPr lang="zh-TW" sz="2400" kern="1200" dirty="0">
                        <a:solidFill>
                          <a:srgbClr val="FFFFFF"/>
                        </a:solidFill>
                        <a:effectLst>
                          <a:outerShdw dist="38096" dir="2700000">
                            <a:srgbClr val="000000"/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b="1" kern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/>
                          <a:ea typeface="標楷體"/>
                          <a:cs typeface="Times New Roman"/>
                        </a:rPr>
                        <a:t>題型</a:t>
                      </a:r>
                      <a:endParaRPr lang="zh-TW" sz="2400" kern="1200">
                        <a:solidFill>
                          <a:srgbClr val="FFFFFF"/>
                        </a:solidFill>
                        <a:effectLst>
                          <a:outerShdw dist="38096" dir="2700000">
                            <a:srgbClr val="000000"/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b="1" kern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/>
                          <a:ea typeface="標楷體"/>
                          <a:cs typeface="Times New Roman"/>
                        </a:rPr>
                        <a:t>題數</a:t>
                      </a:r>
                      <a:endParaRPr lang="zh-TW" sz="2400" kern="1200">
                        <a:solidFill>
                          <a:srgbClr val="FFFFFF"/>
                        </a:solidFill>
                        <a:effectLst>
                          <a:outerShdw dist="38096" dir="2700000">
                            <a:srgbClr val="000000"/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b="1" kern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/>
                          <a:ea typeface="標楷體"/>
                          <a:cs typeface="Times New Roman"/>
                        </a:rPr>
                        <a:t>考試時間</a:t>
                      </a:r>
                      <a:endParaRPr lang="zh-TW" sz="2400" kern="1200">
                        <a:solidFill>
                          <a:srgbClr val="FFFFFF"/>
                        </a:solidFill>
                        <a:effectLst>
                          <a:outerShdw dist="38096" dir="2700000">
                            <a:srgbClr val="000000"/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492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國　文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38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46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1492">
                <a:tc rowSpan="2"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英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  </a:t>
                      </a: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語</a:t>
                      </a:r>
                      <a:endParaRPr lang="zh-TW" sz="2400" kern="12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（閱讀）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45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60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14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sz="2400" ker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400" ker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（聽力）</a:t>
                      </a:r>
                      <a:endParaRPr lang="zh-TW" sz="2400" kern="120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25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1492">
                <a:tc rowSpan="2"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數　學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23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28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80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14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非選擇題</a:t>
                      </a:r>
                      <a:endParaRPr lang="zh-TW" sz="2400" kern="120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1492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社　會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60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1492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自　然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45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55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1492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寫作測驗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引導寫作</a:t>
                      </a:r>
                      <a:endParaRPr lang="zh-TW" sz="2400" kern="120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2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2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6" marR="19046" marT="19046" marB="19046" anchor="ctr">
                    <a:lnL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67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06420" y="1098394"/>
            <a:ext cx="2657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校內乘車</a:t>
            </a:r>
            <a:endParaRPr lang="en-US" altLang="zh-CN" sz="48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34130" y="2067493"/>
            <a:ext cx="4202430" cy="0"/>
          </a:xfrm>
          <a:prstGeom prst="line">
            <a:avLst/>
          </a:prstGeom>
          <a:ln w="19050">
            <a:solidFill>
              <a:srgbClr val="465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33145" y="2062288"/>
            <a:ext cx="98589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en-US" altLang="zh-TW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06:30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集合，</a:t>
            </a:r>
            <a:r>
              <a:rPr lang="en-US" altLang="zh-TW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6:40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發車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流程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lvl="0">
              <a:lnSpc>
                <a:spcPct val="150000"/>
              </a:lnSpc>
              <a:buClr>
                <a:schemeClr val="tx1"/>
              </a:buClr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   → 點名</a:t>
            </a:r>
            <a:r>
              <a:rPr lang="en-US" altLang="zh-TW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(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學生</a:t>
            </a:r>
            <a:r>
              <a:rPr lang="en-US" altLang="zh-TW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)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 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lvl="0">
              <a:lnSpc>
                <a:spcPct val="150000"/>
              </a:lnSpc>
              <a:buClr>
                <a:schemeClr val="tx1"/>
              </a:buClr>
            </a:pP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 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  → 各車教師協助打電話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lvl="0">
              <a:lnSpc>
                <a:spcPct val="150000"/>
              </a:lnSpc>
              <a:buClr>
                <a:schemeClr val="tx1"/>
              </a:buClr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   → 上車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</p:txBody>
      </p: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5" y="391249"/>
            <a:ext cx="296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前往考場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454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边框 (1)-恢复的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050" y="4797425"/>
            <a:ext cx="2147570" cy="2063750"/>
          </a:xfrm>
          <a:prstGeom prst="rect">
            <a:avLst/>
          </a:prstGeom>
        </p:spPr>
      </p:pic>
      <p:pic>
        <p:nvPicPr>
          <p:cNvPr id="16" name="图片 15" descr="边框 (119复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0610" y="337185"/>
            <a:ext cx="6834505" cy="6233795"/>
          </a:xfrm>
          <a:prstGeom prst="rect">
            <a:avLst/>
          </a:prstGeom>
        </p:spPr>
      </p:pic>
      <p:pic>
        <p:nvPicPr>
          <p:cNvPr id="17" name="图片 16" descr="边框 9复的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0360" y="-486410"/>
            <a:ext cx="2798445" cy="3517900"/>
          </a:xfrm>
          <a:prstGeom prst="rect">
            <a:avLst/>
          </a:prstGeom>
        </p:spPr>
      </p:pic>
      <p:sp>
        <p:nvSpPr>
          <p:cNvPr id="8" name="文本框 17"/>
          <p:cNvSpPr txBox="1"/>
          <p:nvPr/>
        </p:nvSpPr>
        <p:spPr>
          <a:xfrm>
            <a:off x="1365815" y="3072874"/>
            <a:ext cx="6576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solidFill>
                  <a:srgbClr val="465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突發狀況</a:t>
            </a:r>
            <a:endParaRPr lang="en-US" altLang="zh-TW" sz="8000" dirty="0" smtClean="0">
              <a:solidFill>
                <a:srgbClr val="465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24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i="1" u="sng" dirty="0" smtClean="0">
                <a:solidFill>
                  <a:schemeClr val="bg2">
                    <a:lumMod val="25000"/>
                  </a:schemeClr>
                </a:solidFill>
              </a:rPr>
              <a:t>地震</a:t>
            </a:r>
            <a:endParaRPr lang="zh-TW" altLang="en-US" sz="5000" i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284" y="1245522"/>
            <a:ext cx="11668431" cy="5184775"/>
          </a:xfrm>
        </p:spPr>
        <p:txBody>
          <a:bodyPr/>
          <a:lstStyle/>
          <a:p>
            <a:r>
              <a:rPr lang="zh-TW" altLang="zh-TW" sz="4000" dirty="0">
                <a:latin typeface="華康中黑體" panose="02010609010101010101" pitchFamily="49" charset="-120"/>
                <a:ea typeface="華康中黑體" panose="02010609010101010101" pitchFamily="49" charset="-120"/>
              </a:rPr>
              <a:t>一、由試務中心統一宣布「繼續考試」、「原地掩蔽」或「考生疏散」。</a:t>
            </a:r>
          </a:p>
          <a:p>
            <a:r>
              <a:rPr lang="zh-TW" altLang="zh-TW" sz="4000" dirty="0">
                <a:latin typeface="華康中黑體" panose="02010609010101010101" pitchFamily="49" charset="-120"/>
                <a:ea typeface="華康中黑體" panose="02010609010101010101" pitchFamily="49" charset="-120"/>
              </a:rPr>
              <a:t>二、緊急狀態解除後，由試務中心廣播解除、延長分鐘數、次科考試時間。</a:t>
            </a:r>
          </a:p>
          <a:p>
            <a:r>
              <a:rPr lang="zh-TW" altLang="zh-TW" sz="4000" dirty="0">
                <a:latin typeface="華康中黑體" panose="02010609010101010101" pitchFamily="49" charset="-120"/>
                <a:ea typeface="華康中黑體" panose="02010609010101010101" pitchFamily="49" charset="-120"/>
              </a:rPr>
              <a:t>三、緊急狀態過程，學生「不得交談」。</a:t>
            </a:r>
          </a:p>
          <a:p>
            <a:r>
              <a:rPr lang="zh-TW" altLang="zh-TW" sz="4000" dirty="0">
                <a:latin typeface="華康中黑體" panose="02010609010101010101" pitchFamily="49" charset="-120"/>
                <a:ea typeface="華康中黑體" panose="02010609010101010101" pitchFamily="49" charset="-120"/>
              </a:rPr>
              <a:t>四、考試</a:t>
            </a:r>
            <a:r>
              <a:rPr lang="zh-TW" altLang="zh-TW" sz="4000" dirty="0" smtClean="0">
                <a:latin typeface="華康中黑體" panose="02010609010101010101" pitchFamily="49" charset="-120"/>
                <a:ea typeface="華康中黑體" panose="02010609010101010101" pitchFamily="49" charset="-120"/>
              </a:rPr>
              <a:t>期間</a:t>
            </a:r>
            <a:r>
              <a:rPr lang="zh-TW" altLang="en-US" sz="4000" dirty="0" smtClean="0">
                <a:latin typeface="華康中黑體" panose="02010609010101010101" pitchFamily="49" charset="-120"/>
                <a:ea typeface="華康中黑體" panose="02010609010101010101" pitchFamily="49" charset="-120"/>
              </a:rPr>
              <a:t>聽從</a:t>
            </a:r>
            <a:r>
              <a:rPr lang="zh-TW" altLang="zh-TW" sz="4000" dirty="0" smtClean="0">
                <a:latin typeface="華康中黑體" panose="02010609010101010101" pitchFamily="49" charset="-120"/>
                <a:ea typeface="華康中黑體" panose="02010609010101010101" pitchFamily="49" charset="-120"/>
              </a:rPr>
              <a:t>監</a:t>
            </a:r>
            <a:r>
              <a:rPr lang="zh-TW" altLang="zh-TW" sz="4000" dirty="0">
                <a:latin typeface="華康中黑體" panose="02010609010101010101" pitchFamily="49" charset="-120"/>
                <a:ea typeface="華康中黑體" panose="02010609010101010101" pitchFamily="49" charset="-120"/>
              </a:rPr>
              <a:t>試</a:t>
            </a:r>
            <a:r>
              <a:rPr lang="zh-TW" altLang="zh-TW" sz="4000" dirty="0" smtClean="0">
                <a:latin typeface="華康中黑體" panose="02010609010101010101" pitchFamily="49" charset="-120"/>
                <a:ea typeface="華康中黑體" panose="02010609010101010101" pitchFamily="49" charset="-120"/>
              </a:rPr>
              <a:t>人員</a:t>
            </a:r>
            <a:r>
              <a:rPr lang="zh-TW" altLang="en-US" sz="4000" dirty="0" smtClean="0">
                <a:latin typeface="華康中黑體" panose="02010609010101010101" pitchFamily="49" charset="-120"/>
                <a:ea typeface="華康中黑體" panose="02010609010101010101" pitchFamily="49" charset="-120"/>
              </a:rPr>
              <a:t>指示</a:t>
            </a:r>
            <a:r>
              <a:rPr lang="zh-TW" altLang="zh-TW" sz="4000" dirty="0" smtClean="0">
                <a:latin typeface="華康中黑體" panose="02010609010101010101" pitchFamily="49" charset="-120"/>
                <a:ea typeface="華康中黑體" panose="02010609010101010101" pitchFamily="49" charset="-120"/>
              </a:rPr>
              <a:t>；</a:t>
            </a:r>
            <a:r>
              <a:rPr lang="zh-TW" altLang="zh-TW" sz="4000" dirty="0">
                <a:latin typeface="華康中黑體" panose="02010609010101010101" pitchFamily="49" charset="-120"/>
                <a:ea typeface="華康中黑體" panose="02010609010101010101" pitchFamily="49" charset="-120"/>
              </a:rPr>
              <a:t>休息</a:t>
            </a:r>
            <a:r>
              <a:rPr lang="zh-TW" altLang="zh-TW" sz="4000" dirty="0" smtClean="0">
                <a:latin typeface="華康中黑體" panose="02010609010101010101" pitchFamily="49" charset="-120"/>
                <a:ea typeface="華康中黑體" panose="02010609010101010101" pitchFamily="49" charset="-120"/>
              </a:rPr>
              <a:t>時間</a:t>
            </a:r>
            <a:r>
              <a:rPr lang="zh-TW" altLang="en-US" sz="4000" dirty="0">
                <a:latin typeface="華康中黑體" panose="02010609010101010101" pitchFamily="49" charset="-120"/>
                <a:ea typeface="華康中黑體" panose="02010609010101010101" pitchFamily="49" charset="-120"/>
              </a:rPr>
              <a:t>聽從</a:t>
            </a:r>
            <a:r>
              <a:rPr lang="zh-TW" altLang="zh-TW" sz="4000" dirty="0" smtClean="0">
                <a:latin typeface="華康中黑體" panose="02010609010101010101" pitchFamily="49" charset="-120"/>
                <a:ea typeface="華康中黑體" panose="02010609010101010101" pitchFamily="49" charset="-120"/>
              </a:rPr>
              <a:t>以</a:t>
            </a:r>
            <a:r>
              <a:rPr lang="zh-TW" altLang="zh-TW" sz="4000" dirty="0">
                <a:latin typeface="華康中黑體" panose="02010609010101010101" pitchFamily="49" charset="-120"/>
                <a:ea typeface="華康中黑體" panose="02010609010101010101" pitchFamily="49" charset="-120"/>
              </a:rPr>
              <a:t>服務</a:t>
            </a:r>
            <a:r>
              <a:rPr lang="zh-TW" altLang="zh-TW" sz="4000" dirty="0" smtClean="0">
                <a:latin typeface="華康中黑體" panose="02010609010101010101" pitchFamily="49" charset="-120"/>
                <a:ea typeface="華康中黑體" panose="02010609010101010101" pitchFamily="49" charset="-120"/>
              </a:rPr>
              <a:t>人員</a:t>
            </a:r>
            <a:r>
              <a:rPr lang="zh-TW" altLang="en-US" sz="4000" dirty="0">
                <a:latin typeface="華康中黑體" panose="02010609010101010101" pitchFamily="49" charset="-120"/>
                <a:ea typeface="華康中黑體" panose="02010609010101010101" pitchFamily="49" charset="-120"/>
              </a:rPr>
              <a:t>指揮</a:t>
            </a:r>
            <a:r>
              <a:rPr lang="zh-TW" altLang="zh-TW" sz="4000" dirty="0" smtClean="0">
                <a:latin typeface="華康中黑體" panose="02010609010101010101" pitchFamily="49" charset="-120"/>
                <a:ea typeface="華康中黑體" panose="02010609010101010101" pitchFamily="49" charset="-120"/>
              </a:rPr>
              <a:t>。</a:t>
            </a:r>
            <a:endParaRPr lang="zh-TW" altLang="zh-TW" sz="4000" dirty="0"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303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864" y="964892"/>
            <a:ext cx="10515600" cy="1325563"/>
          </a:xfrm>
        </p:spPr>
        <p:txBody>
          <a:bodyPr/>
          <a:lstStyle/>
          <a:p>
            <a:r>
              <a:rPr lang="zh-TW" altLang="en-US" sz="5000" i="1" dirty="0" smtClean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rPr>
              <a:t>停電</a:t>
            </a:r>
            <a:endParaRPr lang="zh-TW" altLang="en-US" sz="5000" i="1" dirty="0">
              <a:solidFill>
                <a:schemeClr val="bg2">
                  <a:lumMod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0045" y="2506662"/>
            <a:ext cx="10515600" cy="4351338"/>
          </a:xfrm>
        </p:spPr>
        <p:txBody>
          <a:bodyPr/>
          <a:lstStyle/>
          <a:p>
            <a:r>
              <a:rPr lang="zh-TW" altLang="en-US" sz="4000" dirty="0" smtClean="0">
                <a:latin typeface="華康中黑體" panose="02010609010101010101" pitchFamily="49" charset="-120"/>
                <a:ea typeface="華康中黑體" panose="02010609010101010101" pitchFamily="49" charset="-120"/>
              </a:rPr>
              <a:t>正常考試</a:t>
            </a:r>
            <a:endParaRPr lang="zh-TW" altLang="en-US" sz="4000" dirty="0"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43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边框 (1)-恢复的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050" y="4797425"/>
            <a:ext cx="2147570" cy="2063750"/>
          </a:xfrm>
          <a:prstGeom prst="rect">
            <a:avLst/>
          </a:prstGeom>
        </p:spPr>
      </p:pic>
      <p:pic>
        <p:nvPicPr>
          <p:cNvPr id="16" name="图片 15" descr="边框 (119复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0610" y="337185"/>
            <a:ext cx="6834505" cy="6233795"/>
          </a:xfrm>
          <a:prstGeom prst="rect">
            <a:avLst/>
          </a:prstGeom>
        </p:spPr>
      </p:pic>
      <p:pic>
        <p:nvPicPr>
          <p:cNvPr id="17" name="图片 16" descr="边框 9复的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0360" y="-486410"/>
            <a:ext cx="2798445" cy="3517900"/>
          </a:xfrm>
          <a:prstGeom prst="rect">
            <a:avLst/>
          </a:prstGeom>
        </p:spPr>
      </p:pic>
      <p:sp>
        <p:nvSpPr>
          <p:cNvPr id="8" name="文本框 17"/>
          <p:cNvSpPr txBox="1"/>
          <p:nvPr/>
        </p:nvSpPr>
        <p:spPr>
          <a:xfrm>
            <a:off x="434161" y="2580432"/>
            <a:ext cx="10969960" cy="243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5400" dirty="0" smtClean="0">
                <a:solidFill>
                  <a:srgbClr val="465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本次說明會訊息</a:t>
            </a:r>
            <a:endParaRPr lang="en-US" altLang="zh-TW" sz="5400" dirty="0" smtClean="0">
              <a:solidFill>
                <a:srgbClr val="465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TW" altLang="en-US" sz="4400" dirty="0" smtClean="0">
                <a:solidFill>
                  <a:srgbClr val="465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將放置於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校</a:t>
            </a:r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內網站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「最新消息</a:t>
            </a:r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」</a:t>
            </a:r>
            <a:endParaRPr lang="en-US" altLang="zh-TW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15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边框 (1)-恢复的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050" y="4797425"/>
            <a:ext cx="2147570" cy="2063750"/>
          </a:xfrm>
          <a:prstGeom prst="rect">
            <a:avLst/>
          </a:prstGeom>
        </p:spPr>
      </p:pic>
      <p:pic>
        <p:nvPicPr>
          <p:cNvPr id="16" name="图片 15" descr="边框 (119复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0610" y="337185"/>
            <a:ext cx="6834505" cy="6233795"/>
          </a:xfrm>
          <a:prstGeom prst="rect">
            <a:avLst/>
          </a:prstGeom>
        </p:spPr>
      </p:pic>
      <p:pic>
        <p:nvPicPr>
          <p:cNvPr id="17" name="图片 16" descr="边框 9复的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0360" y="-486410"/>
            <a:ext cx="2798445" cy="3517900"/>
          </a:xfrm>
          <a:prstGeom prst="rect">
            <a:avLst/>
          </a:prstGeom>
        </p:spPr>
      </p:pic>
      <p:sp>
        <p:nvSpPr>
          <p:cNvPr id="8" name="文本框 17"/>
          <p:cNvSpPr txBox="1"/>
          <p:nvPr/>
        </p:nvSpPr>
        <p:spPr>
          <a:xfrm>
            <a:off x="1365815" y="3072874"/>
            <a:ext cx="6576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solidFill>
                  <a:srgbClr val="465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校長貼心叮嚀</a:t>
            </a:r>
            <a:endParaRPr lang="en-US" altLang="zh-TW" sz="8000" dirty="0" smtClean="0">
              <a:solidFill>
                <a:srgbClr val="465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21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033144" y="1160690"/>
            <a:ext cx="105183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Clr>
                <a:srgbClr val="465E3C"/>
              </a:buClr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重要提醒</a:t>
            </a:r>
            <a:endParaRPr lang="en-US" altLang="zh-TW" sz="36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睡前請務必準備好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准考證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及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相關考試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用品</a:t>
            </a:r>
            <a:endParaRPr lang="zh-TW" altLang="en-US" sz="36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en-US" altLang="zh-TW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6:30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前一定要到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校，並集合完畢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lvl="0">
              <a:lnSpc>
                <a:spcPct val="150000"/>
              </a:lnSpc>
              <a:buClr>
                <a:srgbClr val="465E3C"/>
              </a:buClr>
            </a:pPr>
            <a:r>
              <a:rPr lang="zh-TW" altLang="en-US" sz="28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（車程大約</a:t>
            </a:r>
            <a:r>
              <a:rPr lang="en-US" altLang="zh-TW" sz="28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30</a:t>
            </a:r>
            <a:r>
              <a:rPr lang="zh-TW" altLang="en-US" sz="28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分鐘，避免塞車及其他因素，集合後立刻發車）</a:t>
            </a: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攜帶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外套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雨傘</a:t>
            </a:r>
            <a:endParaRPr lang="en-US" altLang="zh-TW" sz="3600" dirty="0" smtClean="0">
              <a:solidFill>
                <a:srgbClr val="FF0000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lvl="0">
              <a:lnSpc>
                <a:spcPct val="150000"/>
              </a:lnSpc>
              <a:buClr>
                <a:srgbClr val="465E3C"/>
              </a:buClr>
            </a:pPr>
            <a:r>
              <a:rPr lang="zh-TW" altLang="en-US" sz="28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（冷氣房考試，冷了可以穿；氣象預報說會下雨</a:t>
            </a:r>
            <a:r>
              <a:rPr lang="zh-TW" altLang="en-US" sz="28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）</a:t>
            </a:r>
            <a:endParaRPr lang="zh-TW" altLang="en-US" sz="28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</p:txBody>
      </p: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4" y="391249"/>
            <a:ext cx="3721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校長貼心叮嚀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76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033144" y="1160690"/>
            <a:ext cx="105183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Clr>
                <a:srgbClr val="465E3C"/>
              </a:buClr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重要提醒</a:t>
            </a:r>
            <a:endParaRPr lang="en-US" altLang="zh-TW" sz="36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marL="571500" lvl="0" indent="-5715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請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家人一起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設定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鬧鐘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，千萬不要遲到！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marL="571500" lvl="0" indent="-5715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導師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及行政夥伴們也要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注意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假日鬧鐘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設定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問題</a:t>
            </a:r>
            <a:endParaRPr lang="en-US" altLang="zh-TW" sz="3600" dirty="0">
              <a:solidFill>
                <a:srgbClr val="FF0000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</p:txBody>
      </p: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4" y="391249"/>
            <a:ext cx="3721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校長貼心叮嚀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16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033144" y="1160690"/>
            <a:ext cx="105183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謝謝校內師長協助：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lvl="0">
              <a:lnSpc>
                <a:spcPct val="150000"/>
              </a:lnSpc>
              <a:buClr>
                <a:srgbClr val="465E3C"/>
              </a:buClr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爭取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休息區跟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考場的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最短距離</a:t>
            </a:r>
            <a:endParaRPr lang="en-US" altLang="zh-TW" sz="3600" dirty="0" smtClean="0">
              <a:solidFill>
                <a:srgbClr val="FF0000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lvl="0">
              <a:lnSpc>
                <a:spcPct val="150000"/>
              </a:lnSpc>
              <a:buClr>
                <a:srgbClr val="465E3C"/>
              </a:buClr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準備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瓶裝水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及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英聽前的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餅乾</a:t>
            </a:r>
            <a:endParaRPr lang="en-US" altLang="zh-TW" sz="3600" dirty="0" smtClean="0">
              <a:solidFill>
                <a:srgbClr val="FF0000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lvl="0">
              <a:lnSpc>
                <a:spcPct val="150000"/>
              </a:lnSpc>
              <a:buClr>
                <a:srgbClr val="465E3C"/>
              </a:buClr>
            </a:pP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建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安宮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（有文昌帝君）及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土地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公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祝福活動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lvl="0">
              <a:lnSpc>
                <a:spcPct val="150000"/>
              </a:lnSpc>
              <a:buClr>
                <a:srgbClr val="465E3C"/>
              </a:buClr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校內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張掛燈籠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及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各班心願卡</a:t>
            </a:r>
            <a:endParaRPr lang="en-US" altLang="zh-TW" sz="3600" dirty="0" smtClean="0">
              <a:solidFill>
                <a:srgbClr val="FF0000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lvl="0">
              <a:lnSpc>
                <a:spcPct val="150000"/>
              </a:lnSpc>
              <a:buClr>
                <a:srgbClr val="465E3C"/>
              </a:buClr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考場布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置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金榜題名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粽子</a:t>
            </a:r>
            <a:endParaRPr lang="zh-TW" altLang="en-US" sz="3600" dirty="0">
              <a:solidFill>
                <a:srgbClr val="FF0000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</p:txBody>
      </p: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4" y="391249"/>
            <a:ext cx="3721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校長貼心叮嚀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31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033144" y="1160690"/>
            <a:ext cx="105183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「不到最後一秒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，絕不輕言放棄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」</a:t>
            </a:r>
            <a:endParaRPr lang="en-US" altLang="zh-TW" sz="3600" dirty="0" smtClean="0">
              <a:solidFill>
                <a:srgbClr val="FF0000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lvl="0">
              <a:lnSpc>
                <a:spcPct val="150000"/>
              </a:lnSpc>
              <a:buClr>
                <a:srgbClr val="465E3C"/>
              </a:buClr>
            </a:pPr>
            <a:r>
              <a:rPr lang="zh-TW" altLang="en-US" sz="32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考</a:t>
            </a:r>
            <a:r>
              <a:rPr lang="zh-TW" altLang="en-US" sz="32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前這幾天的準備是如此，考試當下也是如此！請務必堅持下去，衝出最好的成績！</a:t>
            </a: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「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只要盡了力，就值得驕傲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」</a:t>
            </a:r>
            <a:endParaRPr lang="en-US" altLang="zh-TW" sz="3600" dirty="0" smtClean="0">
              <a:solidFill>
                <a:srgbClr val="FF0000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lvl="0">
              <a:lnSpc>
                <a:spcPct val="150000"/>
              </a:lnSpc>
              <a:buClr>
                <a:srgbClr val="465E3C"/>
              </a:buClr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前提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是：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「要盡力喔！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」</a:t>
            </a:r>
            <a:endParaRPr lang="en-US" altLang="zh-TW" sz="3600" dirty="0" smtClean="0">
              <a:solidFill>
                <a:srgbClr val="FF0000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lvl="0">
              <a:lnSpc>
                <a:spcPct val="150000"/>
              </a:lnSpc>
              <a:buClr>
                <a:srgbClr val="465E3C"/>
              </a:buClr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大家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努力，都不要有</a:t>
            </a:r>
            <a:r>
              <a:rPr lang="en-US" altLang="zh-TW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C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好嗎？一起全力衝刺，搶</a:t>
            </a:r>
            <a:r>
              <a:rPr lang="en-US" altLang="zh-TW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A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吧！</a:t>
            </a:r>
          </a:p>
        </p:txBody>
      </p: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4" y="391249"/>
            <a:ext cx="3721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校長貼心叮嚀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12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033144" y="1160690"/>
            <a:ext cx="98817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非常感謝校內的師長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lvl="0">
              <a:lnSpc>
                <a:spcPct val="150000"/>
              </a:lnSpc>
              <a:buClr>
                <a:srgbClr val="465E3C"/>
              </a:buClr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謝謝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教務處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：為了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會考，跟同學們一樣壓力爆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表</a:t>
            </a:r>
            <a:endParaRPr lang="en-US" altLang="zh-TW" sz="36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lvl="0">
              <a:lnSpc>
                <a:spcPct val="150000"/>
              </a:lnSpc>
              <a:buClr>
                <a:srgbClr val="465E3C"/>
              </a:buClr>
            </a:pP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謝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謝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總務處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：費盡心力訂車、訂餐及處理雜務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lvl="0">
              <a:lnSpc>
                <a:spcPct val="150000"/>
              </a:lnSpc>
              <a:buClr>
                <a:srgbClr val="465E3C"/>
              </a:buClr>
            </a:pP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謝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謝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學務處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：對於同學的生活常規維護盡心盡力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lvl="0">
              <a:lnSpc>
                <a:spcPct val="150000"/>
              </a:lnSpc>
              <a:buClr>
                <a:srgbClr val="465E3C"/>
              </a:buClr>
            </a:pP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謝謝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輔導室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：在同學心情調適、輔導方面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的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用心</a:t>
            </a:r>
            <a:endParaRPr lang="zh-TW" altLang="en-US" sz="36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</p:txBody>
      </p: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4" y="391249"/>
            <a:ext cx="3721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校長貼心叮嚀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387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06420" y="1098394"/>
            <a:ext cx="2657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校內乘車</a:t>
            </a:r>
            <a:endParaRPr lang="en-US" altLang="zh-CN" sz="48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34130" y="2067493"/>
            <a:ext cx="4202430" cy="0"/>
          </a:xfrm>
          <a:prstGeom prst="line">
            <a:avLst/>
          </a:prstGeom>
          <a:ln w="19050">
            <a:solidFill>
              <a:srgbClr val="465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33145" y="2062288"/>
            <a:ext cx="9401773" cy="165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搭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車的同學於</a:t>
            </a:r>
            <a:r>
              <a:rPr lang="en-US" altLang="zh-TW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5/18(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六</a:t>
            </a:r>
            <a:r>
              <a:rPr lang="en-US" altLang="zh-TW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)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、</a:t>
            </a:r>
            <a:r>
              <a:rPr lang="en-US" altLang="zh-TW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5/19(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日</a:t>
            </a:r>
            <a:r>
              <a:rPr lang="en-US" altLang="zh-TW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)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兩日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  <a:p>
            <a:pPr lvl="0">
              <a:lnSpc>
                <a:spcPct val="150000"/>
              </a:lnSpc>
              <a:buClr>
                <a:srgbClr val="465E3C"/>
              </a:buClr>
            </a:pP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 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   統一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回東安國中再自行返家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</p:txBody>
      </p: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5" y="391249"/>
            <a:ext cx="296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前往考場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175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033144" y="1972274"/>
            <a:ext cx="10518389" cy="3318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Clr>
                <a:srgbClr val="465E3C"/>
              </a:buClr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這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是大多數同學們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人生第一個重大考試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，我們很用心去面對，希望給你們最舒適放心的感受。期望同學們可以懷著感謝的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心，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感謝師長們的付出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！期待同學們都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能為自己的人生，爭取最棒的機會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！</a:t>
            </a:r>
            <a:endParaRPr lang="en-US" altLang="zh-TW" sz="36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</p:txBody>
      </p: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4" y="391249"/>
            <a:ext cx="3721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校長貼心叮嚀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76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边框 (1)-恢复的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050" y="4797425"/>
            <a:ext cx="2147570" cy="2063750"/>
          </a:xfrm>
          <a:prstGeom prst="rect">
            <a:avLst/>
          </a:prstGeom>
        </p:spPr>
      </p:pic>
      <p:pic>
        <p:nvPicPr>
          <p:cNvPr id="16" name="图片 15" descr="边框 (119复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0610" y="337185"/>
            <a:ext cx="6834505" cy="6233795"/>
          </a:xfrm>
          <a:prstGeom prst="rect">
            <a:avLst/>
          </a:prstGeom>
        </p:spPr>
      </p:pic>
      <p:pic>
        <p:nvPicPr>
          <p:cNvPr id="17" name="图片 16" descr="边框 9复的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0360" y="-486410"/>
            <a:ext cx="2798445" cy="3517900"/>
          </a:xfrm>
          <a:prstGeom prst="rect">
            <a:avLst/>
          </a:prstGeom>
        </p:spPr>
      </p:pic>
      <p:sp>
        <p:nvSpPr>
          <p:cNvPr id="8" name="文本框 17"/>
          <p:cNvSpPr txBox="1"/>
          <p:nvPr/>
        </p:nvSpPr>
        <p:spPr>
          <a:xfrm>
            <a:off x="1365815" y="3072874"/>
            <a:ext cx="6576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solidFill>
                  <a:srgbClr val="465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學務處報告</a:t>
            </a:r>
            <a:endParaRPr lang="en-US" altLang="zh-TW" sz="8000" dirty="0" smtClean="0">
              <a:solidFill>
                <a:srgbClr val="465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38431" y="1039029"/>
            <a:ext cx="3993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學生</a:t>
            </a:r>
            <a:r>
              <a:rPr lang="zh-TW" altLang="en-US" sz="48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生活常規</a:t>
            </a:r>
            <a:endParaRPr lang="en-US" altLang="zh-CN" sz="48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34130" y="2067493"/>
            <a:ext cx="4202430" cy="0"/>
          </a:xfrm>
          <a:prstGeom prst="line">
            <a:avLst/>
          </a:prstGeom>
          <a:ln w="19050">
            <a:solidFill>
              <a:srgbClr val="465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33145" y="2062288"/>
            <a:ext cx="9627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服裝：兩日著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運動服</a:t>
            </a: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學生不可提早交卷</a:t>
            </a: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手機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統一保管</a:t>
            </a: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不准騎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機車</a:t>
            </a:r>
            <a:endParaRPr lang="en-US" altLang="zh-TW" sz="3600" dirty="0" smtClean="0">
              <a:solidFill>
                <a:srgbClr val="FF0000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</p:txBody>
      </p: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5" y="391249"/>
            <a:ext cx="296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會考相關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92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05046" y="1073753"/>
            <a:ext cx="2060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車班表</a:t>
            </a:r>
            <a:endParaRPr lang="en-US" altLang="zh-CN" sz="48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34130" y="2067493"/>
            <a:ext cx="4202430" cy="0"/>
          </a:xfrm>
          <a:prstGeom prst="line">
            <a:avLst/>
          </a:prstGeom>
          <a:ln w="19050">
            <a:solidFill>
              <a:srgbClr val="465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5" y="391249"/>
            <a:ext cx="296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前往考場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128317"/>
              </p:ext>
            </p:extLst>
          </p:nvPr>
        </p:nvGraphicFramePr>
        <p:xfrm>
          <a:off x="885825" y="2220708"/>
          <a:ext cx="10383047" cy="3580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44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644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6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一車</a:t>
                      </a:r>
                      <a:endParaRPr lang="zh-TW" altLang="en-US" sz="2400" kern="1200" dirty="0">
                        <a:solidFill>
                          <a:schemeClr val="tx1"/>
                        </a:solidFill>
                        <a:latin typeface="華康中黑體" panose="02010609010101010101" pitchFamily="49" charset="-120"/>
                        <a:ea typeface="華康中黑體" panose="02010609010101010101" pitchFamily="49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華康中黑體" panose="02010609010101010101" pitchFamily="49" charset="-120"/>
                          <a:ea typeface="華康中黑體" panose="02010609010101010101" pitchFamily="49" charset="-120"/>
                        </a:rPr>
                        <a:t>仲佑組長、邵維老師</a:t>
                      </a:r>
                      <a:endParaRPr lang="zh-TW" altLang="en-US" sz="2400" dirty="0">
                        <a:latin typeface="華康中黑體" panose="02010609010101010101" pitchFamily="49" charset="-120"/>
                        <a:ea typeface="華康中黑體" panose="02010609010101010101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901(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全班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)+904(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男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)6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人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latin typeface="華康中黑體" panose="02010609010101010101" pitchFamily="49" charset="-120"/>
                        <a:ea typeface="華康中黑體" panose="02010609010101010101" pitchFamily="49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6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二車</a:t>
                      </a:r>
                      <a:endParaRPr lang="zh-TW" altLang="en-US" sz="2400" kern="1200" dirty="0">
                        <a:solidFill>
                          <a:schemeClr val="tx1"/>
                        </a:solidFill>
                        <a:latin typeface="華康中黑體" panose="02010609010101010101" pitchFamily="49" charset="-120"/>
                        <a:ea typeface="華康中黑體" panose="02010609010101010101" pitchFamily="49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華康中黑體" panose="02010609010101010101" pitchFamily="49" charset="-120"/>
                          <a:ea typeface="華康中黑體" panose="02010609010101010101" pitchFamily="49" charset="-120"/>
                        </a:rPr>
                        <a:t>雪梅老師</a:t>
                      </a:r>
                    </a:p>
                  </a:txBody>
                  <a:tcPr>
                    <a:lnL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902(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全班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)+903(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男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)8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6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三車</a:t>
                      </a:r>
                      <a:endParaRPr lang="zh-TW" altLang="en-US" sz="2400" kern="1200" dirty="0">
                        <a:solidFill>
                          <a:schemeClr val="tx1"/>
                        </a:solidFill>
                        <a:latin typeface="華康中黑體" panose="02010609010101010101" pitchFamily="49" charset="-120"/>
                        <a:ea typeface="華康中黑體" panose="02010609010101010101" pitchFamily="49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華康中黑體" panose="02010609010101010101" pitchFamily="49" charset="-120"/>
                          <a:ea typeface="華康中黑體" panose="02010609010101010101" pitchFamily="49" charset="-120"/>
                        </a:rPr>
                        <a:t>嘉賢老師、嘉慧老師</a:t>
                      </a:r>
                    </a:p>
                  </a:txBody>
                  <a:tcPr>
                    <a:lnL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903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男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4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女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11+904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男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6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女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11</a:t>
                      </a:r>
                      <a:endParaRPr lang="zh-TW" altLang="en-US" sz="2000" b="0" kern="1200" dirty="0" smtClean="0">
                        <a:solidFill>
                          <a:schemeClr val="tx1"/>
                        </a:solidFill>
                        <a:latin typeface="華康中黑體" panose="02010609010101010101" pitchFamily="49" charset="-120"/>
                        <a:ea typeface="華康中黑體" panose="02010609010101010101" pitchFamily="49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6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四車</a:t>
                      </a:r>
                      <a:endParaRPr lang="zh-TW" altLang="en-US" sz="2400" kern="1200" dirty="0">
                        <a:solidFill>
                          <a:schemeClr val="tx1"/>
                        </a:solidFill>
                        <a:latin typeface="華康中黑體" panose="02010609010101010101" pitchFamily="49" charset="-120"/>
                        <a:ea typeface="華康中黑體" panose="02010609010101010101" pitchFamily="49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華康中黑體" panose="02010609010101010101" pitchFamily="49" charset="-120"/>
                          <a:ea typeface="華康中黑體" panose="02010609010101010101" pitchFamily="49" charset="-120"/>
                        </a:rPr>
                        <a:t>大志老師</a:t>
                      </a:r>
                    </a:p>
                  </a:txBody>
                  <a:tcPr>
                    <a:lnL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905(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全班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)+906(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男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)10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6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五車</a:t>
                      </a:r>
                      <a:endParaRPr lang="zh-TW" altLang="en-US" sz="2400" kern="1200" dirty="0">
                        <a:solidFill>
                          <a:schemeClr val="tx1"/>
                        </a:solidFill>
                        <a:latin typeface="華康中黑體" panose="02010609010101010101" pitchFamily="49" charset="-120"/>
                        <a:ea typeface="華康中黑體" panose="02010609010101010101" pitchFamily="49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華康中黑體" panose="02010609010101010101" pitchFamily="49" charset="-120"/>
                          <a:ea typeface="華康中黑體" panose="02010609010101010101" pitchFamily="49" charset="-120"/>
                        </a:rPr>
                        <a:t>慧蓁老師、雅琪老師</a:t>
                      </a:r>
                    </a:p>
                  </a:txBody>
                  <a:tcPr>
                    <a:lnL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906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女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13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人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+907(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全班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華康中黑體" panose="02010609010101010101" pitchFamily="49" charset="-120"/>
                          <a:ea typeface="華康中黑體" panose="02010609010101010101" pitchFamily="49" charset="-120"/>
                          <a:cs typeface="+mn-cs"/>
                        </a:rPr>
                        <a:t>)</a:t>
                      </a:r>
                      <a:endParaRPr lang="zh-TW" altLang="en-US" sz="2000" b="0" kern="1200" dirty="0" smtClean="0">
                        <a:solidFill>
                          <a:schemeClr val="tx1"/>
                        </a:solidFill>
                        <a:latin typeface="華康中黑體" panose="02010609010101010101" pitchFamily="49" charset="-120"/>
                        <a:ea typeface="華康中黑體" panose="02010609010101010101" pitchFamily="49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5E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20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06420" y="1098394"/>
            <a:ext cx="2657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自行搭車</a:t>
            </a:r>
            <a:endParaRPr lang="en-US" altLang="zh-CN" sz="48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34130" y="2067493"/>
            <a:ext cx="4202430" cy="0"/>
          </a:xfrm>
          <a:prstGeom prst="line">
            <a:avLst/>
          </a:prstGeom>
          <a:ln w="19050">
            <a:solidFill>
              <a:srgbClr val="465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33145" y="2062288"/>
            <a:ext cx="10518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en-US" altLang="zh-TW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07:30</a:t>
            </a:r>
            <a:r>
              <a:rPr lang="zh-TW" altLang="en-US" sz="36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以前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到</a:t>
            </a:r>
            <a:r>
              <a:rPr lang="zh-TW" altLang="en-US" sz="3600" dirty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治平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高中</a:t>
            </a:r>
          </a:p>
          <a:p>
            <a:pPr marL="685800" lvl="0" indent="-685800">
              <a:lnSpc>
                <a:spcPct val="150000"/>
              </a:lnSpc>
              <a:buClr>
                <a:srgbClr val="465E3C"/>
              </a:buClr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自行接送的學生於</a:t>
            </a:r>
            <a:r>
              <a:rPr lang="zh-TW" altLang="en-US" sz="3600" dirty="0" smtClean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校門口</a:t>
            </a:r>
            <a:r>
              <a:rPr lang="zh-TW" altLang="en-US" sz="36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</a:rPr>
              <a:t>前往休息區</a:t>
            </a:r>
            <a:endParaRPr lang="en-US" altLang="zh-TW" sz="3600" dirty="0" smtClean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</a:endParaRPr>
          </a:p>
        </p:txBody>
      </p:sp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5" y="391249"/>
            <a:ext cx="296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前往考場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81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边框 (1)-恢复的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050" y="4797425"/>
            <a:ext cx="2147570" cy="2063750"/>
          </a:xfrm>
          <a:prstGeom prst="rect">
            <a:avLst/>
          </a:prstGeom>
        </p:spPr>
      </p:pic>
      <p:pic>
        <p:nvPicPr>
          <p:cNvPr id="16" name="图片 15" descr="边框 (119复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0610" y="337185"/>
            <a:ext cx="6834505" cy="6233795"/>
          </a:xfrm>
          <a:prstGeom prst="rect">
            <a:avLst/>
          </a:prstGeom>
        </p:spPr>
      </p:pic>
      <p:pic>
        <p:nvPicPr>
          <p:cNvPr id="17" name="图片 16" descr="边框 9复的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0360" y="-486410"/>
            <a:ext cx="2798445" cy="3517900"/>
          </a:xfrm>
          <a:prstGeom prst="rect">
            <a:avLst/>
          </a:prstGeom>
        </p:spPr>
      </p:pic>
      <p:sp>
        <p:nvSpPr>
          <p:cNvPr id="8" name="文本框 17"/>
          <p:cNvSpPr txBox="1"/>
          <p:nvPr/>
        </p:nvSpPr>
        <p:spPr>
          <a:xfrm>
            <a:off x="1365814" y="3072874"/>
            <a:ext cx="5438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solidFill>
                  <a:srgbClr val="465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考場平面圖</a:t>
            </a:r>
            <a:endParaRPr lang="en-US" altLang="zh-TW" sz="8000" dirty="0" smtClean="0">
              <a:solidFill>
                <a:srgbClr val="465E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476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花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85" y="-30480"/>
            <a:ext cx="3294380" cy="161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4721434"/>
            <a:ext cx="2136566" cy="21365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85825" y="575143"/>
            <a:ext cx="147320" cy="437515"/>
          </a:xfrm>
          <a:prstGeom prst="rect">
            <a:avLst/>
          </a:prstGeom>
          <a:solidFill>
            <a:srgbClr val="465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5E3C"/>
              </a:solidFill>
              <a:cs typeface="+mn-ea"/>
              <a:sym typeface="+mn-lt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1033144" y="391249"/>
            <a:ext cx="3260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465E3C"/>
                </a:solidFill>
                <a:latin typeface="華康中黑體" panose="02010609010101010101" pitchFamily="49" charset="-120"/>
                <a:ea typeface="華康中黑體" panose="02010609010101010101" pitchFamily="49" charset="-120"/>
                <a:cs typeface="+mn-ea"/>
                <a:sym typeface="+mn-lt"/>
              </a:rPr>
              <a:t>考場平面圖</a:t>
            </a:r>
            <a:endParaRPr lang="zh-CN" altLang="en-US" sz="4400" dirty="0">
              <a:solidFill>
                <a:srgbClr val="465E3C"/>
              </a:solidFill>
              <a:latin typeface="華康中黑體" panose="02010609010101010101" pitchFamily="49" charset="-120"/>
              <a:ea typeface="華康中黑體" panose="02010609010101010101" pitchFamily="49" charset="-120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36566" y="3507128"/>
            <a:ext cx="1944545" cy="85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224" y="1160690"/>
            <a:ext cx="9217951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2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2006600" cy="782595"/>
          </a:xfrm>
          <a:prstGeom prst="rect">
            <a:avLst/>
          </a:prstGeom>
          <a:solidFill>
            <a:srgbClr val="416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006600" y="0"/>
            <a:ext cx="101854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700" kern="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149614" y="1068345"/>
            <a:ext cx="1250663" cy="609259"/>
            <a:chOff x="149614" y="1068345"/>
            <a:chExt cx="1250663" cy="609259"/>
          </a:xfrm>
        </p:grpSpPr>
        <p:sp>
          <p:nvSpPr>
            <p:cNvPr id="37" name="직사각형 7"/>
            <p:cNvSpPr/>
            <p:nvPr/>
          </p:nvSpPr>
          <p:spPr>
            <a:xfrm>
              <a:off x="149614" y="1068345"/>
              <a:ext cx="125066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b="1" kern="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議程</a:t>
              </a:r>
              <a:r>
                <a:rPr lang="en-US" altLang="zh-TW" sz="3200" b="1" kern="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ko-KR" altLang="en-US" sz="2800" dirty="0">
                <a:solidFill>
                  <a:prstClr val="white"/>
                </a:solidFill>
                <a:latin typeface="맑은 고딕" panose="020F0502020204030204"/>
              </a:endParaRPr>
            </a:p>
          </p:txBody>
        </p:sp>
        <p:cxnSp>
          <p:nvCxnSpPr>
            <p:cNvPr id="38" name="직선 연결선 8"/>
            <p:cNvCxnSpPr/>
            <p:nvPr/>
          </p:nvCxnSpPr>
          <p:spPr>
            <a:xfrm>
              <a:off x="266894" y="1677604"/>
              <a:ext cx="75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字方塊 35"/>
          <p:cNvSpPr txBox="1"/>
          <p:nvPr/>
        </p:nvSpPr>
        <p:spPr>
          <a:xfrm>
            <a:off x="1264049" y="1117603"/>
            <a:ext cx="615553" cy="438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國中教育會考 ●   </a:t>
            </a:r>
            <a:r>
              <a:rPr lang="zh-TW" altLang="en-US" sz="2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各校動線</a:t>
            </a:r>
            <a:endParaRPr lang="zh-TW" altLang="en-US" sz="2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39489" y="42405"/>
            <a:ext cx="6715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i="1" kern="0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b="1" i="1" kern="0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年國中教育會考桃園考區第 </a:t>
            </a:r>
            <a:r>
              <a:rPr lang="en-US" altLang="zh-TW" sz="2400" b="1" i="1" kern="0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2400" b="1" i="1" kern="0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考場治平高中</a:t>
            </a:r>
            <a:endParaRPr lang="en-US" altLang="ko-KR" sz="2400" kern="0" dirty="0">
              <a:solidFill>
                <a:prstClr val="white">
                  <a:lumMod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Freeform 9">
            <a:extLst>
              <a:ext uri="{FF2B5EF4-FFF2-40B4-BE49-F238E27FC236}">
                <a16:creationId xmlns="" xmlns:a16="http://schemas.microsoft.com/office/drawing/2014/main" id="{9C7891CF-0CE6-4459-8B48-D99AB7321D43}"/>
              </a:ext>
            </a:extLst>
          </p:cNvPr>
          <p:cNvSpPr>
            <a:spLocks/>
          </p:cNvSpPr>
          <p:nvPr/>
        </p:nvSpPr>
        <p:spPr bwMode="auto">
          <a:xfrm>
            <a:off x="70486" y="228040"/>
            <a:ext cx="224411" cy="296151"/>
          </a:xfrm>
          <a:custGeom>
            <a:avLst/>
            <a:gdLst>
              <a:gd name="T0" fmla="*/ 1093 w 9310"/>
              <a:gd name="T1" fmla="*/ 12245 h 12286"/>
              <a:gd name="T2" fmla="*/ 582 w 9310"/>
              <a:gd name="T3" fmla="*/ 12007 h 12286"/>
              <a:gd name="T4" fmla="*/ 279 w 9310"/>
              <a:gd name="T5" fmla="*/ 11710 h 12286"/>
              <a:gd name="T6" fmla="*/ 42 w 9310"/>
              <a:gd name="T7" fmla="*/ 11209 h 12286"/>
              <a:gd name="T8" fmla="*/ 0 w 9310"/>
              <a:gd name="T9" fmla="*/ 1919 h 12286"/>
              <a:gd name="T10" fmla="*/ 117 w 9310"/>
              <a:gd name="T11" fmla="*/ 1260 h 12286"/>
              <a:gd name="T12" fmla="*/ 498 w 9310"/>
              <a:gd name="T13" fmla="*/ 629 h 12286"/>
              <a:gd name="T14" fmla="*/ 1088 w 9310"/>
              <a:gd name="T15" fmla="*/ 189 h 12286"/>
              <a:gd name="T16" fmla="*/ 1821 w 9310"/>
              <a:gd name="T17" fmla="*/ 1 h 12286"/>
              <a:gd name="T18" fmla="*/ 7682 w 9310"/>
              <a:gd name="T19" fmla="*/ 22 h 12286"/>
              <a:gd name="T20" fmla="*/ 8385 w 9310"/>
              <a:gd name="T21" fmla="*/ 278 h 12286"/>
              <a:gd name="T22" fmla="*/ 8929 w 9310"/>
              <a:gd name="T23" fmla="*/ 772 h 12286"/>
              <a:gd name="T24" fmla="*/ 9250 w 9310"/>
              <a:gd name="T25" fmla="*/ 1440 h 12286"/>
              <a:gd name="T26" fmla="*/ 9310 w 9310"/>
              <a:gd name="T27" fmla="*/ 8471 h 12286"/>
              <a:gd name="T28" fmla="*/ 9201 w 9310"/>
              <a:gd name="T29" fmla="*/ 8777 h 12286"/>
              <a:gd name="T30" fmla="*/ 8880 w 9310"/>
              <a:gd name="T31" fmla="*/ 8949 h 12286"/>
              <a:gd name="T32" fmla="*/ 8601 w 9310"/>
              <a:gd name="T33" fmla="*/ 8894 h 12286"/>
              <a:gd name="T34" fmla="*/ 8370 w 9310"/>
              <a:gd name="T35" fmla="*/ 8615 h 12286"/>
              <a:gd name="T36" fmla="*/ 8349 w 9310"/>
              <a:gd name="T37" fmla="*/ 1870 h 12286"/>
              <a:gd name="T38" fmla="*/ 8255 w 9310"/>
              <a:gd name="T39" fmla="*/ 1503 h 12286"/>
              <a:gd name="T40" fmla="*/ 8035 w 9310"/>
              <a:gd name="T41" fmla="*/ 1209 h 12286"/>
              <a:gd name="T42" fmla="*/ 7720 w 9310"/>
              <a:gd name="T43" fmla="*/ 1018 h 12286"/>
              <a:gd name="T44" fmla="*/ 7390 w 9310"/>
              <a:gd name="T45" fmla="*/ 960 h 12286"/>
              <a:gd name="T46" fmla="*/ 1680 w 9310"/>
              <a:gd name="T47" fmla="*/ 989 h 12286"/>
              <a:gd name="T48" fmla="*/ 1346 w 9310"/>
              <a:gd name="T49" fmla="*/ 1150 h 12286"/>
              <a:gd name="T50" fmla="*/ 1098 w 9310"/>
              <a:gd name="T51" fmla="*/ 1423 h 12286"/>
              <a:gd name="T52" fmla="*/ 970 w 9310"/>
              <a:gd name="T53" fmla="*/ 1774 h 12286"/>
              <a:gd name="T54" fmla="*/ 962 w 9310"/>
              <a:gd name="T55" fmla="*/ 10904 h 12286"/>
              <a:gd name="T56" fmla="*/ 1091 w 9310"/>
              <a:gd name="T57" fmla="*/ 11185 h 12286"/>
              <a:gd name="T58" fmla="*/ 1405 w 9310"/>
              <a:gd name="T59" fmla="*/ 11326 h 12286"/>
              <a:gd name="T60" fmla="*/ 1677 w 9310"/>
              <a:gd name="T61" fmla="*/ 11273 h 12286"/>
              <a:gd name="T62" fmla="*/ 4346 w 9310"/>
              <a:gd name="T63" fmla="*/ 8559 h 12286"/>
              <a:gd name="T64" fmla="*/ 4655 w 9310"/>
              <a:gd name="T65" fmla="*/ 8448 h 12286"/>
              <a:gd name="T66" fmla="*/ 4964 w 9310"/>
              <a:gd name="T67" fmla="*/ 8559 h 12286"/>
              <a:gd name="T68" fmla="*/ 7633 w 9310"/>
              <a:gd name="T69" fmla="*/ 11273 h 12286"/>
              <a:gd name="T70" fmla="*/ 7902 w 9310"/>
              <a:gd name="T71" fmla="*/ 11326 h 12286"/>
              <a:gd name="T72" fmla="*/ 8215 w 9310"/>
              <a:gd name="T73" fmla="*/ 11182 h 12286"/>
              <a:gd name="T74" fmla="*/ 8349 w 9310"/>
              <a:gd name="T75" fmla="*/ 10897 h 12286"/>
              <a:gd name="T76" fmla="*/ 8408 w 9310"/>
              <a:gd name="T77" fmla="*/ 10618 h 12286"/>
              <a:gd name="T78" fmla="*/ 8687 w 9310"/>
              <a:gd name="T79" fmla="*/ 10387 h 12286"/>
              <a:gd name="T80" fmla="*/ 8974 w 9310"/>
              <a:gd name="T81" fmla="*/ 10387 h 12286"/>
              <a:gd name="T82" fmla="*/ 9253 w 9310"/>
              <a:gd name="T83" fmla="*/ 10618 h 12286"/>
              <a:gd name="T84" fmla="*/ 9309 w 9310"/>
              <a:gd name="T85" fmla="*/ 10920 h 12286"/>
              <a:gd name="T86" fmla="*/ 9174 w 9310"/>
              <a:gd name="T87" fmla="*/ 11466 h 12286"/>
              <a:gd name="T88" fmla="*/ 8890 w 9310"/>
              <a:gd name="T89" fmla="*/ 11865 h 12286"/>
              <a:gd name="T90" fmla="*/ 8474 w 9310"/>
              <a:gd name="T91" fmla="*/ 12151 h 12286"/>
              <a:gd name="T92" fmla="*/ 7913 w 9310"/>
              <a:gd name="T93" fmla="*/ 12286 h 12286"/>
              <a:gd name="T94" fmla="*/ 7489 w 9310"/>
              <a:gd name="T95" fmla="*/ 12242 h 12286"/>
              <a:gd name="T96" fmla="*/ 6997 w 9310"/>
              <a:gd name="T97" fmla="*/ 12001 h 12286"/>
              <a:gd name="T98" fmla="*/ 2472 w 9310"/>
              <a:gd name="T99" fmla="*/ 11859 h 12286"/>
              <a:gd name="T100" fmla="*/ 2080 w 9310"/>
              <a:gd name="T101" fmla="*/ 12145 h 12286"/>
              <a:gd name="T102" fmla="*/ 1545 w 9310"/>
              <a:gd name="T103" fmla="*/ 12285 h 12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310" h="12286">
                <a:moveTo>
                  <a:pt x="1447" y="12286"/>
                </a:moveTo>
                <a:lnTo>
                  <a:pt x="1375" y="12286"/>
                </a:lnTo>
                <a:lnTo>
                  <a:pt x="1232" y="12272"/>
                </a:lnTo>
                <a:lnTo>
                  <a:pt x="1093" y="12245"/>
                </a:lnTo>
                <a:lnTo>
                  <a:pt x="957" y="12203"/>
                </a:lnTo>
                <a:lnTo>
                  <a:pt x="826" y="12150"/>
                </a:lnTo>
                <a:lnTo>
                  <a:pt x="700" y="12085"/>
                </a:lnTo>
                <a:lnTo>
                  <a:pt x="582" y="12007"/>
                </a:lnTo>
                <a:lnTo>
                  <a:pt x="471" y="11918"/>
                </a:lnTo>
                <a:lnTo>
                  <a:pt x="419" y="11869"/>
                </a:lnTo>
                <a:lnTo>
                  <a:pt x="370" y="11818"/>
                </a:lnTo>
                <a:lnTo>
                  <a:pt x="279" y="11710"/>
                </a:lnTo>
                <a:lnTo>
                  <a:pt x="202" y="11595"/>
                </a:lnTo>
                <a:lnTo>
                  <a:pt x="135" y="11471"/>
                </a:lnTo>
                <a:lnTo>
                  <a:pt x="82" y="11343"/>
                </a:lnTo>
                <a:lnTo>
                  <a:pt x="42" y="11209"/>
                </a:lnTo>
                <a:lnTo>
                  <a:pt x="14" y="11070"/>
                </a:lnTo>
                <a:lnTo>
                  <a:pt x="1" y="10927"/>
                </a:lnTo>
                <a:lnTo>
                  <a:pt x="0" y="10855"/>
                </a:lnTo>
                <a:lnTo>
                  <a:pt x="0" y="1919"/>
                </a:lnTo>
                <a:lnTo>
                  <a:pt x="1" y="1821"/>
                </a:lnTo>
                <a:lnTo>
                  <a:pt x="22" y="1627"/>
                </a:lnTo>
                <a:lnTo>
                  <a:pt x="60" y="1440"/>
                </a:lnTo>
                <a:lnTo>
                  <a:pt x="117" y="1260"/>
                </a:lnTo>
                <a:lnTo>
                  <a:pt x="189" y="1089"/>
                </a:lnTo>
                <a:lnTo>
                  <a:pt x="278" y="924"/>
                </a:lnTo>
                <a:lnTo>
                  <a:pt x="382" y="772"/>
                </a:lnTo>
                <a:lnTo>
                  <a:pt x="498" y="629"/>
                </a:lnTo>
                <a:lnTo>
                  <a:pt x="629" y="498"/>
                </a:lnTo>
                <a:lnTo>
                  <a:pt x="772" y="382"/>
                </a:lnTo>
                <a:lnTo>
                  <a:pt x="924" y="278"/>
                </a:lnTo>
                <a:lnTo>
                  <a:pt x="1088" y="189"/>
                </a:lnTo>
                <a:lnTo>
                  <a:pt x="1260" y="117"/>
                </a:lnTo>
                <a:lnTo>
                  <a:pt x="1440" y="60"/>
                </a:lnTo>
                <a:lnTo>
                  <a:pt x="1627" y="22"/>
                </a:lnTo>
                <a:lnTo>
                  <a:pt x="1821" y="1"/>
                </a:lnTo>
                <a:lnTo>
                  <a:pt x="1919" y="0"/>
                </a:lnTo>
                <a:lnTo>
                  <a:pt x="7390" y="0"/>
                </a:lnTo>
                <a:lnTo>
                  <a:pt x="7489" y="1"/>
                </a:lnTo>
                <a:lnTo>
                  <a:pt x="7682" y="22"/>
                </a:lnTo>
                <a:lnTo>
                  <a:pt x="7869" y="60"/>
                </a:lnTo>
                <a:lnTo>
                  <a:pt x="8049" y="117"/>
                </a:lnTo>
                <a:lnTo>
                  <a:pt x="8222" y="189"/>
                </a:lnTo>
                <a:lnTo>
                  <a:pt x="8385" y="278"/>
                </a:lnTo>
                <a:lnTo>
                  <a:pt x="8539" y="382"/>
                </a:lnTo>
                <a:lnTo>
                  <a:pt x="8681" y="498"/>
                </a:lnTo>
                <a:lnTo>
                  <a:pt x="8811" y="629"/>
                </a:lnTo>
                <a:lnTo>
                  <a:pt x="8929" y="772"/>
                </a:lnTo>
                <a:lnTo>
                  <a:pt x="9033" y="924"/>
                </a:lnTo>
                <a:lnTo>
                  <a:pt x="9120" y="1089"/>
                </a:lnTo>
                <a:lnTo>
                  <a:pt x="9194" y="1260"/>
                </a:lnTo>
                <a:lnTo>
                  <a:pt x="9250" y="1440"/>
                </a:lnTo>
                <a:lnTo>
                  <a:pt x="9289" y="1627"/>
                </a:lnTo>
                <a:lnTo>
                  <a:pt x="9308" y="1821"/>
                </a:lnTo>
                <a:lnTo>
                  <a:pt x="9310" y="1919"/>
                </a:lnTo>
                <a:lnTo>
                  <a:pt x="9310" y="8471"/>
                </a:lnTo>
                <a:lnTo>
                  <a:pt x="9308" y="8521"/>
                </a:lnTo>
                <a:lnTo>
                  <a:pt x="9289" y="8615"/>
                </a:lnTo>
                <a:lnTo>
                  <a:pt x="9253" y="8700"/>
                </a:lnTo>
                <a:lnTo>
                  <a:pt x="9201" y="8777"/>
                </a:lnTo>
                <a:lnTo>
                  <a:pt x="9136" y="8842"/>
                </a:lnTo>
                <a:lnTo>
                  <a:pt x="9058" y="8894"/>
                </a:lnTo>
                <a:lnTo>
                  <a:pt x="8974" y="8930"/>
                </a:lnTo>
                <a:lnTo>
                  <a:pt x="8880" y="8949"/>
                </a:lnTo>
                <a:lnTo>
                  <a:pt x="8830" y="8952"/>
                </a:lnTo>
                <a:lnTo>
                  <a:pt x="8781" y="8949"/>
                </a:lnTo>
                <a:lnTo>
                  <a:pt x="8687" y="8930"/>
                </a:lnTo>
                <a:lnTo>
                  <a:pt x="8601" y="8894"/>
                </a:lnTo>
                <a:lnTo>
                  <a:pt x="8524" y="8842"/>
                </a:lnTo>
                <a:lnTo>
                  <a:pt x="8460" y="8777"/>
                </a:lnTo>
                <a:lnTo>
                  <a:pt x="8408" y="8700"/>
                </a:lnTo>
                <a:lnTo>
                  <a:pt x="8370" y="8615"/>
                </a:lnTo>
                <a:lnTo>
                  <a:pt x="8352" y="8521"/>
                </a:lnTo>
                <a:lnTo>
                  <a:pt x="8350" y="8471"/>
                </a:lnTo>
                <a:lnTo>
                  <a:pt x="8350" y="1919"/>
                </a:lnTo>
                <a:lnTo>
                  <a:pt x="8349" y="1870"/>
                </a:lnTo>
                <a:lnTo>
                  <a:pt x="8340" y="1774"/>
                </a:lnTo>
                <a:lnTo>
                  <a:pt x="8320" y="1680"/>
                </a:lnTo>
                <a:lnTo>
                  <a:pt x="8293" y="1590"/>
                </a:lnTo>
                <a:lnTo>
                  <a:pt x="8255" y="1503"/>
                </a:lnTo>
                <a:lnTo>
                  <a:pt x="8211" y="1423"/>
                </a:lnTo>
                <a:lnTo>
                  <a:pt x="8160" y="1346"/>
                </a:lnTo>
                <a:lnTo>
                  <a:pt x="8101" y="1274"/>
                </a:lnTo>
                <a:lnTo>
                  <a:pt x="8035" y="1209"/>
                </a:lnTo>
                <a:lnTo>
                  <a:pt x="7964" y="1150"/>
                </a:lnTo>
                <a:lnTo>
                  <a:pt x="7888" y="1099"/>
                </a:lnTo>
                <a:lnTo>
                  <a:pt x="7806" y="1054"/>
                </a:lnTo>
                <a:lnTo>
                  <a:pt x="7720" y="1018"/>
                </a:lnTo>
                <a:lnTo>
                  <a:pt x="7630" y="989"/>
                </a:lnTo>
                <a:lnTo>
                  <a:pt x="7537" y="970"/>
                </a:lnTo>
                <a:lnTo>
                  <a:pt x="7440" y="960"/>
                </a:lnTo>
                <a:lnTo>
                  <a:pt x="7390" y="960"/>
                </a:lnTo>
                <a:lnTo>
                  <a:pt x="1919" y="960"/>
                </a:lnTo>
                <a:lnTo>
                  <a:pt x="1870" y="960"/>
                </a:lnTo>
                <a:lnTo>
                  <a:pt x="1774" y="970"/>
                </a:lnTo>
                <a:lnTo>
                  <a:pt x="1680" y="989"/>
                </a:lnTo>
                <a:lnTo>
                  <a:pt x="1589" y="1018"/>
                </a:lnTo>
                <a:lnTo>
                  <a:pt x="1503" y="1054"/>
                </a:lnTo>
                <a:lnTo>
                  <a:pt x="1422" y="1099"/>
                </a:lnTo>
                <a:lnTo>
                  <a:pt x="1346" y="1150"/>
                </a:lnTo>
                <a:lnTo>
                  <a:pt x="1274" y="1209"/>
                </a:lnTo>
                <a:lnTo>
                  <a:pt x="1209" y="1274"/>
                </a:lnTo>
                <a:lnTo>
                  <a:pt x="1150" y="1346"/>
                </a:lnTo>
                <a:lnTo>
                  <a:pt x="1098" y="1423"/>
                </a:lnTo>
                <a:lnTo>
                  <a:pt x="1054" y="1503"/>
                </a:lnTo>
                <a:lnTo>
                  <a:pt x="1018" y="1590"/>
                </a:lnTo>
                <a:lnTo>
                  <a:pt x="989" y="1680"/>
                </a:lnTo>
                <a:lnTo>
                  <a:pt x="970" y="1774"/>
                </a:lnTo>
                <a:lnTo>
                  <a:pt x="960" y="1870"/>
                </a:lnTo>
                <a:lnTo>
                  <a:pt x="960" y="1919"/>
                </a:lnTo>
                <a:lnTo>
                  <a:pt x="960" y="10855"/>
                </a:lnTo>
                <a:lnTo>
                  <a:pt x="962" y="10904"/>
                </a:lnTo>
                <a:lnTo>
                  <a:pt x="978" y="10995"/>
                </a:lnTo>
                <a:lnTo>
                  <a:pt x="1011" y="11078"/>
                </a:lnTo>
                <a:lnTo>
                  <a:pt x="1061" y="11152"/>
                </a:lnTo>
                <a:lnTo>
                  <a:pt x="1091" y="11185"/>
                </a:lnTo>
                <a:lnTo>
                  <a:pt x="1129" y="11218"/>
                </a:lnTo>
                <a:lnTo>
                  <a:pt x="1212" y="11271"/>
                </a:lnTo>
                <a:lnTo>
                  <a:pt x="1306" y="11307"/>
                </a:lnTo>
                <a:lnTo>
                  <a:pt x="1405" y="11326"/>
                </a:lnTo>
                <a:lnTo>
                  <a:pt x="1456" y="11327"/>
                </a:lnTo>
                <a:lnTo>
                  <a:pt x="1504" y="11325"/>
                </a:lnTo>
                <a:lnTo>
                  <a:pt x="1595" y="11307"/>
                </a:lnTo>
                <a:lnTo>
                  <a:pt x="1677" y="11273"/>
                </a:lnTo>
                <a:lnTo>
                  <a:pt x="1751" y="11222"/>
                </a:lnTo>
                <a:lnTo>
                  <a:pt x="1784" y="11191"/>
                </a:lnTo>
                <a:lnTo>
                  <a:pt x="4310" y="8592"/>
                </a:lnTo>
                <a:lnTo>
                  <a:pt x="4346" y="8559"/>
                </a:lnTo>
                <a:lnTo>
                  <a:pt x="4426" y="8505"/>
                </a:lnTo>
                <a:lnTo>
                  <a:pt x="4513" y="8468"/>
                </a:lnTo>
                <a:lnTo>
                  <a:pt x="4607" y="8449"/>
                </a:lnTo>
                <a:lnTo>
                  <a:pt x="4655" y="8448"/>
                </a:lnTo>
                <a:lnTo>
                  <a:pt x="4703" y="8449"/>
                </a:lnTo>
                <a:lnTo>
                  <a:pt x="4797" y="8468"/>
                </a:lnTo>
                <a:lnTo>
                  <a:pt x="4885" y="8505"/>
                </a:lnTo>
                <a:lnTo>
                  <a:pt x="4964" y="8559"/>
                </a:lnTo>
                <a:lnTo>
                  <a:pt x="4999" y="8592"/>
                </a:lnTo>
                <a:lnTo>
                  <a:pt x="7527" y="11191"/>
                </a:lnTo>
                <a:lnTo>
                  <a:pt x="7560" y="11222"/>
                </a:lnTo>
                <a:lnTo>
                  <a:pt x="7633" y="11273"/>
                </a:lnTo>
                <a:lnTo>
                  <a:pt x="7714" y="11307"/>
                </a:lnTo>
                <a:lnTo>
                  <a:pt x="7803" y="11325"/>
                </a:lnTo>
                <a:lnTo>
                  <a:pt x="7852" y="11327"/>
                </a:lnTo>
                <a:lnTo>
                  <a:pt x="7902" y="11326"/>
                </a:lnTo>
                <a:lnTo>
                  <a:pt x="8002" y="11306"/>
                </a:lnTo>
                <a:lnTo>
                  <a:pt x="8095" y="11270"/>
                </a:lnTo>
                <a:lnTo>
                  <a:pt x="8179" y="11215"/>
                </a:lnTo>
                <a:lnTo>
                  <a:pt x="8215" y="11182"/>
                </a:lnTo>
                <a:lnTo>
                  <a:pt x="8248" y="11148"/>
                </a:lnTo>
                <a:lnTo>
                  <a:pt x="8298" y="11073"/>
                </a:lnTo>
                <a:lnTo>
                  <a:pt x="8331" y="10989"/>
                </a:lnTo>
                <a:lnTo>
                  <a:pt x="8349" y="10897"/>
                </a:lnTo>
                <a:lnTo>
                  <a:pt x="8350" y="10847"/>
                </a:lnTo>
                <a:lnTo>
                  <a:pt x="8352" y="10798"/>
                </a:lnTo>
                <a:lnTo>
                  <a:pt x="8370" y="10704"/>
                </a:lnTo>
                <a:lnTo>
                  <a:pt x="8408" y="10618"/>
                </a:lnTo>
                <a:lnTo>
                  <a:pt x="8460" y="10541"/>
                </a:lnTo>
                <a:lnTo>
                  <a:pt x="8524" y="10477"/>
                </a:lnTo>
                <a:lnTo>
                  <a:pt x="8601" y="10425"/>
                </a:lnTo>
                <a:lnTo>
                  <a:pt x="8687" y="10387"/>
                </a:lnTo>
                <a:lnTo>
                  <a:pt x="8781" y="10369"/>
                </a:lnTo>
                <a:lnTo>
                  <a:pt x="8830" y="10367"/>
                </a:lnTo>
                <a:lnTo>
                  <a:pt x="8880" y="10369"/>
                </a:lnTo>
                <a:lnTo>
                  <a:pt x="8974" y="10387"/>
                </a:lnTo>
                <a:lnTo>
                  <a:pt x="9058" y="10425"/>
                </a:lnTo>
                <a:lnTo>
                  <a:pt x="9136" y="10477"/>
                </a:lnTo>
                <a:lnTo>
                  <a:pt x="9201" y="10541"/>
                </a:lnTo>
                <a:lnTo>
                  <a:pt x="9253" y="10618"/>
                </a:lnTo>
                <a:lnTo>
                  <a:pt x="9289" y="10704"/>
                </a:lnTo>
                <a:lnTo>
                  <a:pt x="9308" y="10798"/>
                </a:lnTo>
                <a:lnTo>
                  <a:pt x="9310" y="10847"/>
                </a:lnTo>
                <a:lnTo>
                  <a:pt x="9309" y="10920"/>
                </a:lnTo>
                <a:lnTo>
                  <a:pt x="9295" y="11063"/>
                </a:lnTo>
                <a:lnTo>
                  <a:pt x="9267" y="11202"/>
                </a:lnTo>
                <a:lnTo>
                  <a:pt x="9227" y="11336"/>
                </a:lnTo>
                <a:lnTo>
                  <a:pt x="9174" y="11466"/>
                </a:lnTo>
                <a:lnTo>
                  <a:pt x="9107" y="11588"/>
                </a:lnTo>
                <a:lnTo>
                  <a:pt x="9030" y="11705"/>
                </a:lnTo>
                <a:lnTo>
                  <a:pt x="8939" y="11814"/>
                </a:lnTo>
                <a:lnTo>
                  <a:pt x="8890" y="11865"/>
                </a:lnTo>
                <a:lnTo>
                  <a:pt x="8837" y="11915"/>
                </a:lnTo>
                <a:lnTo>
                  <a:pt x="8724" y="12006"/>
                </a:lnTo>
                <a:lnTo>
                  <a:pt x="8602" y="12085"/>
                </a:lnTo>
                <a:lnTo>
                  <a:pt x="8474" y="12151"/>
                </a:lnTo>
                <a:lnTo>
                  <a:pt x="8340" y="12206"/>
                </a:lnTo>
                <a:lnTo>
                  <a:pt x="8200" y="12246"/>
                </a:lnTo>
                <a:lnTo>
                  <a:pt x="8058" y="12273"/>
                </a:lnTo>
                <a:lnTo>
                  <a:pt x="7913" y="12286"/>
                </a:lnTo>
                <a:lnTo>
                  <a:pt x="7841" y="12286"/>
                </a:lnTo>
                <a:lnTo>
                  <a:pt x="7767" y="12285"/>
                </a:lnTo>
                <a:lnTo>
                  <a:pt x="7626" y="12269"/>
                </a:lnTo>
                <a:lnTo>
                  <a:pt x="7489" y="12242"/>
                </a:lnTo>
                <a:lnTo>
                  <a:pt x="7358" y="12200"/>
                </a:lnTo>
                <a:lnTo>
                  <a:pt x="7232" y="12147"/>
                </a:lnTo>
                <a:lnTo>
                  <a:pt x="7111" y="12079"/>
                </a:lnTo>
                <a:lnTo>
                  <a:pt x="6997" y="12001"/>
                </a:lnTo>
                <a:lnTo>
                  <a:pt x="6889" y="11911"/>
                </a:lnTo>
                <a:lnTo>
                  <a:pt x="6839" y="11859"/>
                </a:lnTo>
                <a:lnTo>
                  <a:pt x="4655" y="9615"/>
                </a:lnTo>
                <a:lnTo>
                  <a:pt x="2472" y="11859"/>
                </a:lnTo>
                <a:lnTo>
                  <a:pt x="2422" y="11909"/>
                </a:lnTo>
                <a:lnTo>
                  <a:pt x="2315" y="12000"/>
                </a:lnTo>
                <a:lnTo>
                  <a:pt x="2201" y="12079"/>
                </a:lnTo>
                <a:lnTo>
                  <a:pt x="2080" y="12145"/>
                </a:lnTo>
                <a:lnTo>
                  <a:pt x="1955" y="12199"/>
                </a:lnTo>
                <a:lnTo>
                  <a:pt x="1823" y="12240"/>
                </a:lnTo>
                <a:lnTo>
                  <a:pt x="1686" y="12269"/>
                </a:lnTo>
                <a:lnTo>
                  <a:pt x="1545" y="12285"/>
                </a:lnTo>
                <a:lnTo>
                  <a:pt x="1473" y="12286"/>
                </a:lnTo>
                <a:lnTo>
                  <a:pt x="1460" y="12286"/>
                </a:lnTo>
                <a:lnTo>
                  <a:pt x="1447" y="1228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black"/>
              </a:solidFill>
              <a:latin typeface="맑은 고딕" panose="020F0502020204030204"/>
            </a:endParaRPr>
          </a:p>
        </p:txBody>
      </p:sp>
      <p:sp>
        <p:nvSpPr>
          <p:cNvPr id="48" name="직사각형 4">
            <a:extLst>
              <a:ext uri="{FF2B5EF4-FFF2-40B4-BE49-F238E27FC236}">
                <a16:creationId xmlns="" xmlns:a16="http://schemas.microsoft.com/office/drawing/2014/main" id="{03486F2F-3BC2-44B6-9674-2789396E3EBA}"/>
              </a:ext>
            </a:extLst>
          </p:cNvPr>
          <p:cNvSpPr/>
          <p:nvPr/>
        </p:nvSpPr>
        <p:spPr>
          <a:xfrm>
            <a:off x="-60990" y="-58770"/>
            <a:ext cx="2484581" cy="852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288000" lvl="1" defTabSz="91440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prstClr val="white"/>
                </a:solidFill>
                <a:ea typeface="맑은 고딕" panose="020B0503020000020004" pitchFamily="34" charset="-127"/>
              </a:rPr>
              <a:t>國中會考</a:t>
            </a:r>
            <a:r>
              <a:rPr lang="en-US" altLang="zh-TW" b="1" dirty="0" smtClean="0">
                <a:solidFill>
                  <a:prstClr val="white"/>
                </a:solidFill>
                <a:ea typeface="맑은 고딕" panose="020B0503020000020004" pitchFamily="34" charset="-127"/>
              </a:rPr>
              <a:t>0510</a:t>
            </a:r>
            <a:endParaRPr lang="ko-KR" altLang="en-US" b="1" dirty="0">
              <a:solidFill>
                <a:prstClr val="white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31" y="998442"/>
            <a:ext cx="9863327" cy="5859558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>
          <a:xfrm flipH="1">
            <a:off x="9810287" y="2497395"/>
            <a:ext cx="265471" cy="294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3894394" y="2910349"/>
            <a:ext cx="5142271" cy="9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1"/>
  <p:tag name="ISPRING_SCORM_RATE_SLIDES" val="0"/>
  <p:tag name="ISPRING_SCORM_RATE_QUIZZES" val="0"/>
  <p:tag name="ISPRING_SCORM_PASSING_SCORE" val="0.000000"/>
  <p:tag name="ISPRING_ULTRA_SCORM_COURSE_ID" val="290EE3CE-796A-49A9-AAEC-30229A38A0D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ppt\17894227\包图网_17894227绿色中国风 简约 年终工作汇报通用模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22hbtrat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1320</TotalTime>
  <Words>1350</Words>
  <Application>Microsoft Office PowerPoint</Application>
  <PresentationFormat>寬螢幕</PresentationFormat>
  <Paragraphs>227</Paragraphs>
  <Slides>42</Slides>
  <Notes>38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42</vt:i4>
      </vt:variant>
    </vt:vector>
  </HeadingPairs>
  <TitlesOfParts>
    <vt:vector size="62" baseType="lpstr">
      <vt:lpstr>等线</vt:lpstr>
      <vt:lpstr>華康粗圓體</vt:lpstr>
      <vt:lpstr>華康中黑體</vt:lpstr>
      <vt:lpstr>微軟正黑體</vt:lpstr>
      <vt:lpstr>义启小魏楷</vt:lpstr>
      <vt:lpstr>新細明體</vt:lpstr>
      <vt:lpstr>細明體</vt:lpstr>
      <vt:lpstr>微软雅黑</vt:lpstr>
      <vt:lpstr>華康POP1體W5</vt:lpstr>
      <vt:lpstr>맑은 고딕</vt:lpstr>
      <vt:lpstr>Arial</vt:lpstr>
      <vt:lpstr>印品黑体</vt:lpstr>
      <vt:lpstr>Calibri</vt:lpstr>
      <vt:lpstr>Times New Roman</vt:lpstr>
      <vt:lpstr>宋体</vt:lpstr>
      <vt:lpstr>標楷體</vt:lpstr>
      <vt:lpstr>Wingdings</vt:lpstr>
      <vt:lpstr>第一PPT，www.1ppt.com</vt:lpstr>
      <vt:lpstr>自定义设计方案</vt:lpstr>
      <vt:lpstr>1_Office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地震</vt:lpstr>
      <vt:lpstr>停電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user</cp:lastModifiedBy>
  <cp:revision>163</cp:revision>
  <cp:lastPrinted>2023-05-15T04:51:52Z</cp:lastPrinted>
  <dcterms:created xsi:type="dcterms:W3CDTF">2017-08-18T03:02:00Z</dcterms:created>
  <dcterms:modified xsi:type="dcterms:W3CDTF">2024-05-15T03:18:18Z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  <property fmtid="{D5CDD505-2E9C-101B-9397-08002B2CF9AE}" pid="3" name="KSORubyTemplateID">
    <vt:lpwstr>2</vt:lpwstr>
  </property>
</Properties>
</file>