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76" r:id="rId4"/>
  </p:sldMasterIdLst>
  <p:notesMasterIdLst>
    <p:notesMasterId r:id="rId20"/>
  </p:notesMasterIdLst>
  <p:handoutMasterIdLst>
    <p:handoutMasterId r:id="rId21"/>
  </p:handoutMasterIdLst>
  <p:sldIdLst>
    <p:sldId id="256" r:id="rId5"/>
    <p:sldId id="257" r:id="rId6"/>
    <p:sldId id="258" r:id="rId7"/>
    <p:sldId id="260" r:id="rId8"/>
    <p:sldId id="259" r:id="rId9"/>
    <p:sldId id="267" r:id="rId10"/>
    <p:sldId id="271" r:id="rId11"/>
    <p:sldId id="272" r:id="rId12"/>
    <p:sldId id="269" r:id="rId13"/>
    <p:sldId id="270" r:id="rId14"/>
    <p:sldId id="261" r:id="rId15"/>
    <p:sldId id="264" r:id="rId16"/>
    <p:sldId id="265" r:id="rId17"/>
    <p:sldId id="266" r:id="rId18"/>
    <p:sldId id="274" r:id="rId19"/>
  </p:sldIdLst>
  <p:sldSz cx="12192000" cy="6858000"/>
  <p:notesSz cx="6858000" cy="9144000"/>
  <p:defaultTextStyle>
    <a:defPPr rtl="0">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9D3717"/>
    <a:srgbClr val="AB3C19"/>
    <a:srgbClr val="A6B727"/>
    <a:srgbClr val="CFAFE7"/>
    <a:srgbClr val="B07BD7"/>
    <a:srgbClr val="DBD600"/>
    <a:srgbClr val="FFFFCC"/>
    <a:srgbClr val="33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1" d="100"/>
          <a:sy n="71" d="100"/>
        </p:scale>
        <p:origin x="144" y="62"/>
      </p:cViewPr>
      <p:guideLst/>
    </p:cSldViewPr>
  </p:slideViewPr>
  <p:notesTextViewPr>
    <p:cViewPr>
      <p:scale>
        <a:sx n="1" d="1"/>
        <a:sy n="1" d="1"/>
      </p:scale>
      <p:origin x="0" y="0"/>
    </p:cViewPr>
  </p:notesTextViewPr>
  <p:notesViewPr>
    <p:cSldViewPr snapToGrid="0">
      <p:cViewPr varScale="1">
        <p:scale>
          <a:sx n="89" d="100"/>
          <a:sy n="89" d="100"/>
        </p:scale>
        <p:origin x="37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43ADDC12-047D-4B38-A6A1-CD0B5059502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latin typeface="微軟正黑體" panose="020B0604030504040204" pitchFamily="34" charset="-120"/>
              <a:ea typeface="微軟正黑體" panose="020B0604030504040204" pitchFamily="34" charset="-120"/>
            </a:endParaRPr>
          </a:p>
        </p:txBody>
      </p:sp>
      <p:sp>
        <p:nvSpPr>
          <p:cNvPr id="3" name="日期版面配置區 2">
            <a:extLst>
              <a:ext uri="{FF2B5EF4-FFF2-40B4-BE49-F238E27FC236}">
                <a16:creationId xmlns:a16="http://schemas.microsoft.com/office/drawing/2014/main" id="{09074476-97EC-4631-83F3-D45AC21C58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CFE07B-29F2-40EE-B8B5-987368FE69BF}" type="datetime1">
              <a:rPr lang="zh-TW" altLang="en-US" smtClean="0">
                <a:latin typeface="微軟正黑體" panose="020B0604030504040204" pitchFamily="34" charset="-120"/>
                <a:ea typeface="微軟正黑體" panose="020B0604030504040204" pitchFamily="34" charset="-120"/>
              </a:rPr>
              <a:t>2024/2/16</a:t>
            </a:fld>
            <a:endParaRPr lang="zh-TW" altLang="en-US">
              <a:latin typeface="微軟正黑體" panose="020B0604030504040204" pitchFamily="34" charset="-120"/>
              <a:ea typeface="微軟正黑體" panose="020B0604030504040204" pitchFamily="34" charset="-120"/>
            </a:endParaRPr>
          </a:p>
        </p:txBody>
      </p:sp>
      <p:sp>
        <p:nvSpPr>
          <p:cNvPr id="4" name="頁尾版面配置區 3">
            <a:extLst>
              <a:ext uri="{FF2B5EF4-FFF2-40B4-BE49-F238E27FC236}">
                <a16:creationId xmlns:a16="http://schemas.microsoft.com/office/drawing/2014/main" id="{02237E52-B4F5-476F-A4A6-62B7114ACE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latin typeface="微軟正黑體" panose="020B0604030504040204" pitchFamily="34" charset="-120"/>
              <a:ea typeface="微軟正黑體" panose="020B0604030504040204" pitchFamily="34" charset="-120"/>
            </a:endParaRPr>
          </a:p>
        </p:txBody>
      </p:sp>
      <p:sp>
        <p:nvSpPr>
          <p:cNvPr id="5" name="投影片編號版面配置區 4">
            <a:extLst>
              <a:ext uri="{FF2B5EF4-FFF2-40B4-BE49-F238E27FC236}">
                <a16:creationId xmlns:a16="http://schemas.microsoft.com/office/drawing/2014/main" id="{D485BBC7-3000-4603-8D44-F1450C048D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0A71E-C93B-4639-B506-FA460F868B00}" type="slidenum">
              <a:rPr lang="en-US" altLang="zh-TW" smtClean="0">
                <a:latin typeface="微軟正黑體" panose="020B0604030504040204" pitchFamily="34" charset="-120"/>
                <a:ea typeface="微軟正黑體" panose="020B0604030504040204" pitchFamily="34" charset="-120"/>
              </a:rPr>
              <a:t>‹#›</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90040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軟正黑體" panose="020B0604030504040204" pitchFamily="34" charset="-120"/>
                <a:ea typeface="微軟正黑體" panose="020B0604030504040204" pitchFamily="34" charset="-120"/>
              </a:defRPr>
            </a:lvl1pPr>
          </a:lstStyle>
          <a:p>
            <a:endParaRPr lang="zh-TW" altLang="en-US" noProof="0"/>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軟正黑體" panose="020B0604030504040204" pitchFamily="34" charset="-120"/>
                <a:ea typeface="微軟正黑體" panose="020B0604030504040204" pitchFamily="34" charset="-120"/>
              </a:defRPr>
            </a:lvl1pPr>
          </a:lstStyle>
          <a:p>
            <a:fld id="{D278D20B-7B06-4CBF-B89B-399B376CD504}" type="datetime1">
              <a:rPr lang="zh-TW" altLang="en-US" noProof="0" smtClean="0"/>
              <a:t>2024/2/16</a:t>
            </a:fld>
            <a:endParaRPr lang="zh-TW" altLang="en-US" noProof="0"/>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noProof="0"/>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noProof="0"/>
              <a:t>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軟正黑體" panose="020B0604030504040204" pitchFamily="34" charset="-120"/>
                <a:ea typeface="微軟正黑體" panose="020B0604030504040204" pitchFamily="34" charset="-120"/>
              </a:defRPr>
            </a:lvl1pPr>
          </a:lstStyle>
          <a:p>
            <a:endParaRPr lang="zh-TW" altLang="en-US" noProof="0"/>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軟正黑體" panose="020B0604030504040204" pitchFamily="34" charset="-120"/>
                <a:ea typeface="微軟正黑體" panose="020B0604030504040204" pitchFamily="34" charset="-120"/>
              </a:defRPr>
            </a:lvl1pPr>
          </a:lstStyle>
          <a:p>
            <a:fld id="{79CD1188-8746-49CB-8666-FD0701D47911}" type="slidenum">
              <a:rPr lang="en-US" altLang="zh-TW" noProof="0" smtClean="0"/>
              <a:pPr/>
              <a:t>‹#›</a:t>
            </a:fld>
            <a:endParaRPr lang="zh-TW" altLang="en-US" noProof="0"/>
          </a:p>
        </p:txBody>
      </p:sp>
    </p:spTree>
    <p:extLst>
      <p:ext uri="{BB962C8B-B14F-4D97-AF65-F5344CB8AC3E}">
        <p14:creationId xmlns:p14="http://schemas.microsoft.com/office/powerpoint/2010/main" val="11397944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1pPr>
    <a:lvl2pPr marL="4572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2pPr>
    <a:lvl3pPr marL="9144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3pPr>
    <a:lvl4pPr marL="13716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4pPr>
    <a:lvl5pPr marL="18288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課程評鑑簡報參考模板由桃園市經國國中高翊峰老師製作</a:t>
            </a:r>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1</a:t>
            </a:fld>
            <a:endParaRPr lang="zh-TW" altLang="en-US"/>
          </a:p>
        </p:txBody>
      </p:sp>
    </p:spTree>
    <p:extLst>
      <p:ext uri="{BB962C8B-B14F-4D97-AF65-F5344CB8AC3E}">
        <p14:creationId xmlns:p14="http://schemas.microsoft.com/office/powerpoint/2010/main" val="2399919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10</a:t>
            </a:fld>
            <a:endParaRPr lang="zh-TW" altLang="en-US"/>
          </a:p>
        </p:txBody>
      </p:sp>
    </p:spTree>
    <p:extLst>
      <p:ext uri="{BB962C8B-B14F-4D97-AF65-F5344CB8AC3E}">
        <p14:creationId xmlns:p14="http://schemas.microsoft.com/office/powerpoint/2010/main" val="1877865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11</a:t>
            </a:fld>
            <a:endParaRPr lang="zh-TW" altLang="en-US"/>
          </a:p>
        </p:txBody>
      </p:sp>
    </p:spTree>
    <p:extLst>
      <p:ext uri="{BB962C8B-B14F-4D97-AF65-F5344CB8AC3E}">
        <p14:creationId xmlns:p14="http://schemas.microsoft.com/office/powerpoint/2010/main" val="2476158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12</a:t>
            </a:fld>
            <a:endParaRPr lang="zh-TW" altLang="en-US"/>
          </a:p>
        </p:txBody>
      </p:sp>
    </p:spTree>
    <p:extLst>
      <p:ext uri="{BB962C8B-B14F-4D97-AF65-F5344CB8AC3E}">
        <p14:creationId xmlns:p14="http://schemas.microsoft.com/office/powerpoint/2010/main" val="292490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13</a:t>
            </a:fld>
            <a:endParaRPr lang="zh-TW" altLang="en-US"/>
          </a:p>
        </p:txBody>
      </p:sp>
    </p:spTree>
    <p:extLst>
      <p:ext uri="{BB962C8B-B14F-4D97-AF65-F5344CB8AC3E}">
        <p14:creationId xmlns:p14="http://schemas.microsoft.com/office/powerpoint/2010/main" val="309004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14</a:t>
            </a:fld>
            <a:endParaRPr lang="zh-TW" altLang="en-US"/>
          </a:p>
        </p:txBody>
      </p:sp>
    </p:spTree>
    <p:extLst>
      <p:ext uri="{BB962C8B-B14F-4D97-AF65-F5344CB8AC3E}">
        <p14:creationId xmlns:p14="http://schemas.microsoft.com/office/powerpoint/2010/main" val="1872387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15</a:t>
            </a:fld>
            <a:endParaRPr lang="zh-TW" altLang="en-US"/>
          </a:p>
        </p:txBody>
      </p:sp>
    </p:spTree>
    <p:extLst>
      <p:ext uri="{BB962C8B-B14F-4D97-AF65-F5344CB8AC3E}">
        <p14:creationId xmlns:p14="http://schemas.microsoft.com/office/powerpoint/2010/main" val="227222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2</a:t>
            </a:fld>
            <a:endParaRPr lang="zh-TW" altLang="en-US"/>
          </a:p>
        </p:txBody>
      </p:sp>
    </p:spTree>
    <p:extLst>
      <p:ext uri="{BB962C8B-B14F-4D97-AF65-F5344CB8AC3E}">
        <p14:creationId xmlns:p14="http://schemas.microsoft.com/office/powerpoint/2010/main" val="370251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3</a:t>
            </a:fld>
            <a:endParaRPr lang="zh-TW" altLang="en-US"/>
          </a:p>
        </p:txBody>
      </p:sp>
    </p:spTree>
    <p:extLst>
      <p:ext uri="{BB962C8B-B14F-4D97-AF65-F5344CB8AC3E}">
        <p14:creationId xmlns:p14="http://schemas.microsoft.com/office/powerpoint/2010/main" val="475393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4</a:t>
            </a:fld>
            <a:endParaRPr lang="zh-TW" altLang="en-US"/>
          </a:p>
        </p:txBody>
      </p:sp>
    </p:spTree>
    <p:extLst>
      <p:ext uri="{BB962C8B-B14F-4D97-AF65-F5344CB8AC3E}">
        <p14:creationId xmlns:p14="http://schemas.microsoft.com/office/powerpoint/2010/main" val="2674453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5</a:t>
            </a:fld>
            <a:endParaRPr lang="zh-TW" altLang="en-US"/>
          </a:p>
        </p:txBody>
      </p:sp>
    </p:spTree>
    <p:extLst>
      <p:ext uri="{BB962C8B-B14F-4D97-AF65-F5344CB8AC3E}">
        <p14:creationId xmlns:p14="http://schemas.microsoft.com/office/powerpoint/2010/main" val="1027288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6</a:t>
            </a:fld>
            <a:endParaRPr lang="zh-TW" altLang="en-US"/>
          </a:p>
        </p:txBody>
      </p:sp>
    </p:spTree>
    <p:extLst>
      <p:ext uri="{BB962C8B-B14F-4D97-AF65-F5344CB8AC3E}">
        <p14:creationId xmlns:p14="http://schemas.microsoft.com/office/powerpoint/2010/main" val="3596192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7</a:t>
            </a:fld>
            <a:endParaRPr lang="zh-TW" altLang="en-US"/>
          </a:p>
        </p:txBody>
      </p:sp>
    </p:spTree>
    <p:extLst>
      <p:ext uri="{BB962C8B-B14F-4D97-AF65-F5344CB8AC3E}">
        <p14:creationId xmlns:p14="http://schemas.microsoft.com/office/powerpoint/2010/main" val="1550883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8</a:t>
            </a:fld>
            <a:endParaRPr lang="zh-TW" altLang="en-US"/>
          </a:p>
        </p:txBody>
      </p:sp>
    </p:spTree>
    <p:extLst>
      <p:ext uri="{BB962C8B-B14F-4D97-AF65-F5344CB8AC3E}">
        <p14:creationId xmlns:p14="http://schemas.microsoft.com/office/powerpoint/2010/main" val="563933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79CD1188-8746-49CB-8666-FD0701D47911}" type="slidenum">
              <a:rPr lang="en-US" altLang="zh-TW" smtClean="0"/>
              <a:pPr/>
              <a:t>9</a:t>
            </a:fld>
            <a:endParaRPr lang="zh-TW" altLang="en-US"/>
          </a:p>
        </p:txBody>
      </p:sp>
    </p:spTree>
    <p:extLst>
      <p:ext uri="{BB962C8B-B14F-4D97-AF65-F5344CB8AC3E}">
        <p14:creationId xmlns:p14="http://schemas.microsoft.com/office/powerpoint/2010/main" val="3286275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矩形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ctrTitle"/>
          </p:nvPr>
        </p:nvSpPr>
        <p:spPr>
          <a:xfrm>
            <a:off x="1109980" y="882376"/>
            <a:ext cx="9966960" cy="2926080"/>
          </a:xfrm>
        </p:spPr>
        <p:txBody>
          <a:bodyPr rtlCol="0" anchor="b">
            <a:normAutofit/>
          </a:bodyPr>
          <a:lstStyle>
            <a:lvl1pPr algn="ctr">
              <a:lnSpc>
                <a:spcPct val="85000"/>
              </a:lnSpc>
              <a:defRPr sz="7200" b="1" cap="all" baseline="0">
                <a:solidFill>
                  <a:srgbClr val="FFFFFF"/>
                </a:solidFill>
              </a:defRPr>
            </a:lvl1pPr>
          </a:lstStyle>
          <a:p>
            <a:pPr rtl="0"/>
            <a:r>
              <a:rPr lang="zh-TW" altLang="en-US" noProof="0"/>
              <a:t>按一下以編輯母片標題樣式</a:t>
            </a:r>
          </a:p>
        </p:txBody>
      </p:sp>
      <p:sp>
        <p:nvSpPr>
          <p:cNvPr id="3" name="副標題 2"/>
          <p:cNvSpPr>
            <a:spLocks noGrp="1"/>
          </p:cNvSpPr>
          <p:nvPr>
            <p:ph type="subTitle" idx="1" hasCustomPrompt="1"/>
          </p:nvPr>
        </p:nvSpPr>
        <p:spPr>
          <a:xfrm>
            <a:off x="1709530" y="3869634"/>
            <a:ext cx="8767860" cy="1388165"/>
          </a:xfrm>
        </p:spPr>
        <p:txBody>
          <a:bodyPr rtlCol="0">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zh-TW" altLang="en-US" noProof="0"/>
              <a:t>按一下以編輯母片副標題樣式</a:t>
            </a:r>
          </a:p>
        </p:txBody>
      </p:sp>
      <p:sp>
        <p:nvSpPr>
          <p:cNvPr id="4" name="日期預留位置 3"/>
          <p:cNvSpPr>
            <a:spLocks noGrp="1"/>
          </p:cNvSpPr>
          <p:nvPr>
            <p:ph type="dt" sz="half" idx="10"/>
          </p:nvPr>
        </p:nvSpPr>
        <p:spPr/>
        <p:txBody>
          <a:bodyPr rtlCol="0"/>
          <a:lstStyle>
            <a:lvl1pPr>
              <a:defRPr>
                <a:solidFill>
                  <a:srgbClr val="FFFFFF"/>
                </a:solidFill>
              </a:defRPr>
            </a:lvl1pPr>
          </a:lstStyle>
          <a:p>
            <a:pPr rtl="0"/>
            <a:fld id="{B72679C6-40C3-44EF-B11E-4A499D688D7A}" type="datetime1">
              <a:rPr lang="zh-TW" altLang="en-US" noProof="0" smtClean="0"/>
              <a:t>2024/2/16</a:t>
            </a:fld>
            <a:endParaRPr lang="zh-TW" altLang="en-US" noProof="0"/>
          </a:p>
        </p:txBody>
      </p:sp>
      <p:sp>
        <p:nvSpPr>
          <p:cNvPr id="5" name="頁尾預留位置 4"/>
          <p:cNvSpPr>
            <a:spLocks noGrp="1"/>
          </p:cNvSpPr>
          <p:nvPr>
            <p:ph type="ftr" sz="quarter" idx="11"/>
          </p:nvPr>
        </p:nvSpPr>
        <p:spPr/>
        <p:txBody>
          <a:bodyPr rtlCol="0"/>
          <a:lstStyle>
            <a:lvl1pPr>
              <a:defRPr>
                <a:solidFill>
                  <a:srgbClr val="FFFFFF"/>
                </a:solidFill>
              </a:defRPr>
            </a:lvl1pPr>
          </a:lstStyle>
          <a:p>
            <a:pPr rtl="0"/>
            <a:r>
              <a:rPr lang="zh-TW" altLang="en-US" noProof="0"/>
              <a:t>
             </a:t>
            </a:r>
          </a:p>
        </p:txBody>
      </p:sp>
      <p:sp>
        <p:nvSpPr>
          <p:cNvPr id="6" name="投影片編號預留位置 5"/>
          <p:cNvSpPr>
            <a:spLocks noGrp="1"/>
          </p:cNvSpPr>
          <p:nvPr>
            <p:ph type="sldNum" sz="quarter" idx="12"/>
          </p:nvPr>
        </p:nvSpPr>
        <p:spPr/>
        <p:txBody>
          <a:bodyPr rtlCol="0"/>
          <a:lstStyle>
            <a:lvl1pPr>
              <a:defRPr>
                <a:solidFill>
                  <a:srgbClr val="FFFFFF"/>
                </a:solidFill>
              </a:defRPr>
            </a:lvl1pPr>
          </a:lstStyle>
          <a:p>
            <a:pPr rtl="0"/>
            <a:fld id="{6D22F896-40B5-4ADD-8801-0D06FADFA095}" type="slidenum">
              <a:rPr lang="en-US" altLang="zh-TW" noProof="0" smtClean="0"/>
              <a:t>‹#›</a:t>
            </a:fld>
            <a:endParaRPr lang="zh-TW" altLang="en-US" noProof="0"/>
          </a:p>
        </p:txBody>
      </p:sp>
      <p:cxnSp>
        <p:nvCxnSpPr>
          <p:cNvPr id="8" name="直線接點​​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7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a:t>按一下以編輯母片標題樣式</a:t>
            </a:r>
          </a:p>
        </p:txBody>
      </p:sp>
      <p:sp>
        <p:nvSpPr>
          <p:cNvPr id="3" name="直排文字預留位置 2"/>
          <p:cNvSpPr>
            <a:spLocks noGrp="1"/>
          </p:cNvSpPr>
          <p:nvPr>
            <p:ph type="body" orient="vert" idx="1"/>
          </p:nvPr>
        </p:nvSpPr>
        <p:spPr/>
        <p:txBody>
          <a:bodyPr vert="eaVert" rtlCol="0"/>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日期預留位置 3"/>
          <p:cNvSpPr>
            <a:spLocks noGrp="1"/>
          </p:cNvSpPr>
          <p:nvPr>
            <p:ph type="dt" sz="half" idx="10"/>
          </p:nvPr>
        </p:nvSpPr>
        <p:spPr/>
        <p:txBody>
          <a:bodyPr rtlCol="0"/>
          <a:lstStyle/>
          <a:p>
            <a:pPr rtl="0"/>
            <a:fld id="{74E6654D-52C8-4223-B67F-9E1C69499156}" type="datetime1">
              <a:rPr lang="zh-TW" altLang="en-US" noProof="0" smtClean="0"/>
              <a:t>2024/2/16</a:t>
            </a:fld>
            <a:endParaRPr lang="zh-TW" altLang="en-US" noProof="0"/>
          </a:p>
        </p:txBody>
      </p:sp>
      <p:sp>
        <p:nvSpPr>
          <p:cNvPr id="5" name="頁尾預留位置 4"/>
          <p:cNvSpPr>
            <a:spLocks noGrp="1"/>
          </p:cNvSpPr>
          <p:nvPr>
            <p:ph type="ftr" sz="quarter" idx="11"/>
          </p:nvPr>
        </p:nvSpPr>
        <p:spPr/>
        <p:txBody>
          <a:bodyPr rtlCol="0"/>
          <a:lstStyle/>
          <a:p>
            <a:pPr rtl="0"/>
            <a:r>
              <a:rPr lang="zh-TW" altLang="en-US" noProof="0"/>
              <a:t>
             </a:t>
            </a:r>
          </a:p>
        </p:txBody>
      </p:sp>
      <p:sp>
        <p:nvSpPr>
          <p:cNvPr id="6" name="投影片編號預留位置 5"/>
          <p:cNvSpPr>
            <a:spLocks noGrp="1"/>
          </p:cNvSpPr>
          <p:nvPr>
            <p:ph type="sldNum" sz="quarter" idx="12"/>
          </p:nvPr>
        </p:nvSpPr>
        <p:spPr/>
        <p:txBody>
          <a:bodyPr rtlCol="0"/>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4355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762000"/>
            <a:ext cx="2324100" cy="5410200"/>
          </a:xfrm>
        </p:spPr>
        <p:txBody>
          <a:bodyPr vert="eaVert" rtlCol="0"/>
          <a:lstStyle/>
          <a:p>
            <a:pPr rtl="0"/>
            <a:r>
              <a:rPr lang="zh-TW" altLang="en-US" noProof="0"/>
              <a:t>按一下以編輯母片標題樣式</a:t>
            </a:r>
          </a:p>
        </p:txBody>
      </p:sp>
      <p:sp>
        <p:nvSpPr>
          <p:cNvPr id="3" name="直排文字預留位置 2"/>
          <p:cNvSpPr>
            <a:spLocks noGrp="1"/>
          </p:cNvSpPr>
          <p:nvPr>
            <p:ph type="body" orient="vert" idx="1"/>
          </p:nvPr>
        </p:nvSpPr>
        <p:spPr>
          <a:xfrm>
            <a:off x="1143000" y="762000"/>
            <a:ext cx="7429500" cy="5410200"/>
          </a:xfrm>
        </p:spPr>
        <p:txBody>
          <a:bodyPr vert="eaVert" rtlCol="0"/>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日期預留位置 3"/>
          <p:cNvSpPr>
            <a:spLocks noGrp="1"/>
          </p:cNvSpPr>
          <p:nvPr>
            <p:ph type="dt" sz="half" idx="10"/>
          </p:nvPr>
        </p:nvSpPr>
        <p:spPr/>
        <p:txBody>
          <a:bodyPr rtlCol="0"/>
          <a:lstStyle/>
          <a:p>
            <a:pPr rtl="0"/>
            <a:fld id="{96780AF1-E4AE-4AB9-9A91-939255A58A91}" type="datetime1">
              <a:rPr lang="zh-TW" altLang="en-US" noProof="0" smtClean="0"/>
              <a:t>2024/2/16</a:t>
            </a:fld>
            <a:endParaRPr lang="zh-TW" altLang="en-US" noProof="0"/>
          </a:p>
        </p:txBody>
      </p:sp>
      <p:sp>
        <p:nvSpPr>
          <p:cNvPr id="5" name="頁尾預留位置 4"/>
          <p:cNvSpPr>
            <a:spLocks noGrp="1"/>
          </p:cNvSpPr>
          <p:nvPr>
            <p:ph type="ftr" sz="quarter" idx="11"/>
          </p:nvPr>
        </p:nvSpPr>
        <p:spPr/>
        <p:txBody>
          <a:bodyPr rtlCol="0"/>
          <a:lstStyle/>
          <a:p>
            <a:pPr rtl="0"/>
            <a:r>
              <a:rPr lang="zh-TW" altLang="en-US" noProof="0"/>
              <a:t>
             </a:t>
            </a:r>
          </a:p>
        </p:txBody>
      </p:sp>
      <p:sp>
        <p:nvSpPr>
          <p:cNvPr id="6" name="投影片編號預留位置 5"/>
          <p:cNvSpPr>
            <a:spLocks noGrp="1"/>
          </p:cNvSpPr>
          <p:nvPr>
            <p:ph type="sldNum" sz="quarter" idx="12"/>
          </p:nvPr>
        </p:nvSpPr>
        <p:spPr/>
        <p:txBody>
          <a:bodyPr rtlCol="0"/>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1994763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a:t>按一下以編輯母片標題樣式</a:t>
            </a:r>
          </a:p>
        </p:txBody>
      </p:sp>
      <p:sp>
        <p:nvSpPr>
          <p:cNvPr id="3" name="內容預留位置 2"/>
          <p:cNvSpPr>
            <a:spLocks noGrp="1"/>
          </p:cNvSpPr>
          <p:nvPr>
            <p:ph idx="1"/>
          </p:nvPr>
        </p:nvSpPr>
        <p:spPr/>
        <p:txBody>
          <a:bodyPr rtlCol="0"/>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日期預留位置 3"/>
          <p:cNvSpPr>
            <a:spLocks noGrp="1"/>
          </p:cNvSpPr>
          <p:nvPr>
            <p:ph type="dt" sz="half" idx="10"/>
          </p:nvPr>
        </p:nvSpPr>
        <p:spPr/>
        <p:txBody>
          <a:bodyPr rtlCol="0"/>
          <a:lstStyle/>
          <a:p>
            <a:pPr rtl="0"/>
            <a:fld id="{A6C6DD3F-2A1D-47A3-A8B7-5400F628A10B}" type="datetime1">
              <a:rPr lang="zh-TW" altLang="en-US" noProof="0" smtClean="0"/>
              <a:t>2024/2/16</a:t>
            </a:fld>
            <a:endParaRPr lang="zh-TW" altLang="en-US" noProof="0"/>
          </a:p>
        </p:txBody>
      </p:sp>
      <p:sp>
        <p:nvSpPr>
          <p:cNvPr id="5" name="頁尾預留位置 4"/>
          <p:cNvSpPr>
            <a:spLocks noGrp="1"/>
          </p:cNvSpPr>
          <p:nvPr>
            <p:ph type="ftr" sz="quarter" idx="11"/>
          </p:nvPr>
        </p:nvSpPr>
        <p:spPr/>
        <p:txBody>
          <a:bodyPr rtlCol="0"/>
          <a:lstStyle/>
          <a:p>
            <a:pPr rtl="0"/>
            <a:r>
              <a:rPr lang="zh-TW" altLang="en-US" noProof="0"/>
              <a:t>
             </a:t>
            </a:r>
          </a:p>
        </p:txBody>
      </p:sp>
      <p:sp>
        <p:nvSpPr>
          <p:cNvPr id="6" name="投影片編號預留位置 5"/>
          <p:cNvSpPr>
            <a:spLocks noGrp="1"/>
          </p:cNvSpPr>
          <p:nvPr>
            <p:ph type="sldNum" sz="quarter" idx="12"/>
          </p:nvPr>
        </p:nvSpPr>
        <p:spPr/>
        <p:txBody>
          <a:bodyPr rtlCol="0"/>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34720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1106424" y="1173575"/>
            <a:ext cx="9966960" cy="2926080"/>
          </a:xfrm>
        </p:spPr>
        <p:txBody>
          <a:bodyPr rtlCol="0" anchor="b">
            <a:noAutofit/>
          </a:bodyPr>
          <a:lstStyle>
            <a:lvl1pPr algn="ctr">
              <a:lnSpc>
                <a:spcPct val="85000"/>
              </a:lnSpc>
              <a:defRPr sz="7200" b="0" cap="all" baseline="0"/>
            </a:lvl1pPr>
          </a:lstStyle>
          <a:p>
            <a:pPr rtl="0"/>
            <a:r>
              <a:rPr lang="zh-TW" altLang="en-US" noProof="0"/>
              <a:t>按一下以編輯母片標題樣式</a:t>
            </a:r>
          </a:p>
        </p:txBody>
      </p:sp>
      <p:sp>
        <p:nvSpPr>
          <p:cNvPr id="3" name="文字預留位置 2"/>
          <p:cNvSpPr>
            <a:spLocks noGrp="1"/>
          </p:cNvSpPr>
          <p:nvPr>
            <p:ph type="body" idx="1"/>
          </p:nvPr>
        </p:nvSpPr>
        <p:spPr>
          <a:xfrm>
            <a:off x="1709928" y="4154520"/>
            <a:ext cx="8769096" cy="1363806"/>
          </a:xfrm>
        </p:spPr>
        <p:txBody>
          <a:bodyPr rtlCol="0"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TW" altLang="en-US" noProof="0"/>
              <a:t>編輯母片文字樣式</a:t>
            </a:r>
          </a:p>
        </p:txBody>
      </p:sp>
      <p:sp>
        <p:nvSpPr>
          <p:cNvPr id="4" name="日期預留位置 3"/>
          <p:cNvSpPr>
            <a:spLocks noGrp="1"/>
          </p:cNvSpPr>
          <p:nvPr>
            <p:ph type="dt" sz="half" idx="10"/>
          </p:nvPr>
        </p:nvSpPr>
        <p:spPr/>
        <p:txBody>
          <a:bodyPr rtlCol="0"/>
          <a:lstStyle/>
          <a:p>
            <a:pPr rtl="0"/>
            <a:fld id="{8F33FD78-9C32-4744-93FF-05452CCC30DD}" type="datetime1">
              <a:rPr lang="zh-TW" altLang="en-US" noProof="0" smtClean="0"/>
              <a:t>2024/2/16</a:t>
            </a:fld>
            <a:endParaRPr lang="zh-TW" altLang="en-US" noProof="0"/>
          </a:p>
        </p:txBody>
      </p:sp>
      <p:sp>
        <p:nvSpPr>
          <p:cNvPr id="5" name="頁尾預留位置 4"/>
          <p:cNvSpPr>
            <a:spLocks noGrp="1"/>
          </p:cNvSpPr>
          <p:nvPr>
            <p:ph type="ftr" sz="quarter" idx="11"/>
          </p:nvPr>
        </p:nvSpPr>
        <p:spPr/>
        <p:txBody>
          <a:bodyPr rtlCol="0"/>
          <a:lstStyle/>
          <a:p>
            <a:pPr rtl="0"/>
            <a:r>
              <a:rPr lang="zh-TW" altLang="en-US" noProof="0"/>
              <a:t>
             </a:t>
            </a:r>
          </a:p>
        </p:txBody>
      </p:sp>
      <p:sp>
        <p:nvSpPr>
          <p:cNvPr id="6" name="投影片編號預留位置 5"/>
          <p:cNvSpPr>
            <a:spLocks noGrp="1"/>
          </p:cNvSpPr>
          <p:nvPr>
            <p:ph type="sldNum" sz="quarter" idx="12"/>
          </p:nvPr>
        </p:nvSpPr>
        <p:spPr/>
        <p:txBody>
          <a:bodyPr rtlCol="0"/>
          <a:lstStyle/>
          <a:p>
            <a:pPr rtl="0"/>
            <a:fld id="{6D22F896-40B5-4ADD-8801-0D06FADFA095}" type="slidenum">
              <a:rPr lang="en-US" altLang="zh-TW" noProof="0" smtClean="0"/>
              <a:t>‹#›</a:t>
            </a:fld>
            <a:endParaRPr lang="zh-TW" altLang="en-US" noProof="0"/>
          </a:p>
        </p:txBody>
      </p:sp>
      <p:cxnSp>
        <p:nvCxnSpPr>
          <p:cNvPr id="7" name="直線接點​​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936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標題 7"/>
          <p:cNvSpPr>
            <a:spLocks noGrp="1"/>
          </p:cNvSpPr>
          <p:nvPr>
            <p:ph type="title"/>
          </p:nvPr>
        </p:nvSpPr>
        <p:spPr/>
        <p:txBody>
          <a:bodyPr rtlCol="0"/>
          <a:lstStyle/>
          <a:p>
            <a:pPr rtl="0"/>
            <a:r>
              <a:rPr lang="zh-TW" altLang="en-US" noProof="0"/>
              <a:t>按一下以編輯母片標題樣式</a:t>
            </a:r>
          </a:p>
        </p:txBody>
      </p:sp>
      <p:sp>
        <p:nvSpPr>
          <p:cNvPr id="3" name="內容預留位置 2"/>
          <p:cNvSpPr>
            <a:spLocks noGrp="1"/>
          </p:cNvSpPr>
          <p:nvPr>
            <p:ph sz="half" idx="1"/>
          </p:nvPr>
        </p:nvSpPr>
        <p:spPr>
          <a:xfrm>
            <a:off x="1143000" y="2057399"/>
            <a:ext cx="4754880" cy="40233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內容預留位置 3"/>
          <p:cNvSpPr>
            <a:spLocks noGrp="1"/>
          </p:cNvSpPr>
          <p:nvPr>
            <p:ph sz="half" idx="2"/>
          </p:nvPr>
        </p:nvSpPr>
        <p:spPr>
          <a:xfrm>
            <a:off x="6267612" y="2057400"/>
            <a:ext cx="4754880" cy="40233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5" name="日期預留位置 4"/>
          <p:cNvSpPr>
            <a:spLocks noGrp="1"/>
          </p:cNvSpPr>
          <p:nvPr>
            <p:ph type="dt" sz="half" idx="10"/>
          </p:nvPr>
        </p:nvSpPr>
        <p:spPr/>
        <p:txBody>
          <a:bodyPr rtlCol="0"/>
          <a:lstStyle/>
          <a:p>
            <a:pPr rtl="0"/>
            <a:fld id="{58E94307-6FD5-4F18-8897-AFFC0A51CDC7}" type="datetime1">
              <a:rPr lang="zh-TW" altLang="en-US" noProof="0" smtClean="0"/>
              <a:t>2024/2/16</a:t>
            </a:fld>
            <a:endParaRPr lang="zh-TW" altLang="en-US" noProof="0"/>
          </a:p>
        </p:txBody>
      </p:sp>
      <p:sp>
        <p:nvSpPr>
          <p:cNvPr id="6" name="頁尾預留位置 5"/>
          <p:cNvSpPr>
            <a:spLocks noGrp="1"/>
          </p:cNvSpPr>
          <p:nvPr>
            <p:ph type="ftr" sz="quarter" idx="11"/>
          </p:nvPr>
        </p:nvSpPr>
        <p:spPr/>
        <p:txBody>
          <a:bodyPr rtlCol="0"/>
          <a:lstStyle/>
          <a:p>
            <a:pPr rtl="0"/>
            <a:r>
              <a:rPr lang="zh-TW" altLang="en-US" noProof="0"/>
              <a:t>
             </a:t>
            </a:r>
          </a:p>
        </p:txBody>
      </p:sp>
      <p:sp>
        <p:nvSpPr>
          <p:cNvPr id="7" name="投影片編號預留位置 6"/>
          <p:cNvSpPr>
            <a:spLocks noGrp="1"/>
          </p:cNvSpPr>
          <p:nvPr>
            <p:ph type="sldNum" sz="quarter" idx="12"/>
          </p:nvPr>
        </p:nvSpPr>
        <p:spPr/>
        <p:txBody>
          <a:bodyPr rtlCol="0"/>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218167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標題 9"/>
          <p:cNvSpPr>
            <a:spLocks noGrp="1"/>
          </p:cNvSpPr>
          <p:nvPr>
            <p:ph type="title"/>
          </p:nvPr>
        </p:nvSpPr>
        <p:spPr/>
        <p:txBody>
          <a:bodyPr rtlCol="0"/>
          <a:lstStyle/>
          <a:p>
            <a:pPr rtl="0"/>
            <a:r>
              <a:rPr lang="zh-TW" altLang="en-US" noProof="0"/>
              <a:t>按一下以編輯母片標題樣式</a:t>
            </a:r>
          </a:p>
        </p:txBody>
      </p:sp>
      <p:sp>
        <p:nvSpPr>
          <p:cNvPr id="3" name="文字預留位置 2"/>
          <p:cNvSpPr>
            <a:spLocks noGrp="1"/>
          </p:cNvSpPr>
          <p:nvPr>
            <p:ph type="body" idx="1"/>
          </p:nvPr>
        </p:nvSpPr>
        <p:spPr>
          <a:xfrm>
            <a:off x="1143000" y="2001511"/>
            <a:ext cx="4754880" cy="777240"/>
          </a:xfrm>
        </p:spPr>
        <p:txBody>
          <a:bodyPr rtlCol="0"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TW" altLang="en-US" noProof="0"/>
              <a:t>編輯母片文字樣式</a:t>
            </a:r>
          </a:p>
        </p:txBody>
      </p:sp>
      <p:sp>
        <p:nvSpPr>
          <p:cNvPr id="4" name="內容預留位置 3"/>
          <p:cNvSpPr>
            <a:spLocks noGrp="1"/>
          </p:cNvSpPr>
          <p:nvPr>
            <p:ph sz="half" idx="2"/>
          </p:nvPr>
        </p:nvSpPr>
        <p:spPr>
          <a:xfrm>
            <a:off x="1143000" y="2721483"/>
            <a:ext cx="4754880" cy="338328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5" name="文字預留位置 4"/>
          <p:cNvSpPr>
            <a:spLocks noGrp="1"/>
          </p:cNvSpPr>
          <p:nvPr>
            <p:ph type="body" sz="quarter" idx="3"/>
          </p:nvPr>
        </p:nvSpPr>
        <p:spPr>
          <a:xfrm>
            <a:off x="6269173" y="1999032"/>
            <a:ext cx="4754880" cy="777240"/>
          </a:xfrm>
        </p:spPr>
        <p:txBody>
          <a:bodyPr rtlCol="0"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TW" altLang="en-US" noProof="0"/>
              <a:t>編輯母片文字樣式</a:t>
            </a:r>
          </a:p>
        </p:txBody>
      </p:sp>
      <p:sp>
        <p:nvSpPr>
          <p:cNvPr id="6" name="內容預留位置 5"/>
          <p:cNvSpPr>
            <a:spLocks noGrp="1"/>
          </p:cNvSpPr>
          <p:nvPr>
            <p:ph sz="quarter" idx="4"/>
          </p:nvPr>
        </p:nvSpPr>
        <p:spPr>
          <a:xfrm>
            <a:off x="6269173" y="2719322"/>
            <a:ext cx="4754880" cy="338328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7" name="日期預留位置 6"/>
          <p:cNvSpPr>
            <a:spLocks noGrp="1"/>
          </p:cNvSpPr>
          <p:nvPr>
            <p:ph type="dt" sz="half" idx="10"/>
          </p:nvPr>
        </p:nvSpPr>
        <p:spPr/>
        <p:txBody>
          <a:bodyPr rtlCol="0"/>
          <a:lstStyle/>
          <a:p>
            <a:pPr rtl="0"/>
            <a:fld id="{790E2886-1586-4DE8-9F85-39D204DFF47D}" type="datetime1">
              <a:rPr lang="zh-TW" altLang="en-US" noProof="0" smtClean="0"/>
              <a:t>2024/2/16</a:t>
            </a:fld>
            <a:endParaRPr lang="zh-TW" altLang="en-US" noProof="0"/>
          </a:p>
        </p:txBody>
      </p:sp>
      <p:sp>
        <p:nvSpPr>
          <p:cNvPr id="8" name="頁尾預留位置 7"/>
          <p:cNvSpPr>
            <a:spLocks noGrp="1"/>
          </p:cNvSpPr>
          <p:nvPr>
            <p:ph type="ftr" sz="quarter" idx="11"/>
          </p:nvPr>
        </p:nvSpPr>
        <p:spPr/>
        <p:txBody>
          <a:bodyPr rtlCol="0"/>
          <a:lstStyle/>
          <a:p>
            <a:pPr rtl="0"/>
            <a:r>
              <a:rPr lang="zh-TW" altLang="en-US" noProof="0"/>
              <a:t>
             </a:t>
            </a:r>
          </a:p>
        </p:txBody>
      </p:sp>
      <p:sp>
        <p:nvSpPr>
          <p:cNvPr id="9" name="投影片編號預留位置 8"/>
          <p:cNvSpPr>
            <a:spLocks noGrp="1"/>
          </p:cNvSpPr>
          <p:nvPr>
            <p:ph type="sldNum" sz="quarter" idx="12"/>
          </p:nvPr>
        </p:nvSpPr>
        <p:spPr/>
        <p:txBody>
          <a:bodyPr rtlCol="0"/>
          <a:lstStyle/>
          <a:p>
            <a:pPr rtl="0"/>
            <a:fld id="{6D22F896-40B5-4ADD-8801-0D06FADFA095}" type="slidenum">
              <a:rPr lang="en-US" altLang="zh-TW" noProof="0" smtClean="0"/>
              <a:pPr/>
              <a:t>‹#›</a:t>
            </a:fld>
            <a:endParaRPr lang="zh-TW" altLang="en-US" noProof="0"/>
          </a:p>
        </p:txBody>
      </p:sp>
    </p:spTree>
    <p:extLst>
      <p:ext uri="{BB962C8B-B14F-4D97-AF65-F5344CB8AC3E}">
        <p14:creationId xmlns:p14="http://schemas.microsoft.com/office/powerpoint/2010/main" val="196335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a:t>按一下以編輯母片標題樣式</a:t>
            </a:r>
          </a:p>
        </p:txBody>
      </p:sp>
      <p:sp>
        <p:nvSpPr>
          <p:cNvPr id="3" name="日期預留位置 2"/>
          <p:cNvSpPr>
            <a:spLocks noGrp="1"/>
          </p:cNvSpPr>
          <p:nvPr>
            <p:ph type="dt" sz="half" idx="10"/>
          </p:nvPr>
        </p:nvSpPr>
        <p:spPr/>
        <p:txBody>
          <a:bodyPr rtlCol="0"/>
          <a:lstStyle/>
          <a:p>
            <a:pPr rtl="0"/>
            <a:fld id="{913245A3-1D67-4E71-8F05-F217B2E459E7}" type="datetime1">
              <a:rPr lang="zh-TW" altLang="en-US" noProof="0" smtClean="0"/>
              <a:t>2024/2/16</a:t>
            </a:fld>
            <a:endParaRPr lang="zh-TW" altLang="en-US" noProof="0"/>
          </a:p>
        </p:txBody>
      </p:sp>
      <p:sp>
        <p:nvSpPr>
          <p:cNvPr id="4" name="頁尾預留位置 3"/>
          <p:cNvSpPr>
            <a:spLocks noGrp="1"/>
          </p:cNvSpPr>
          <p:nvPr>
            <p:ph type="ftr" sz="quarter" idx="11"/>
          </p:nvPr>
        </p:nvSpPr>
        <p:spPr/>
        <p:txBody>
          <a:bodyPr rtlCol="0"/>
          <a:lstStyle/>
          <a:p>
            <a:pPr rtl="0"/>
            <a:r>
              <a:rPr lang="zh-TW" altLang="en-US" noProof="0"/>
              <a:t>
             </a:t>
            </a:r>
          </a:p>
        </p:txBody>
      </p:sp>
      <p:sp>
        <p:nvSpPr>
          <p:cNvPr id="5" name="投影片編號預留位置 4"/>
          <p:cNvSpPr>
            <a:spLocks noGrp="1"/>
          </p:cNvSpPr>
          <p:nvPr>
            <p:ph type="sldNum" sz="quarter" idx="12"/>
          </p:nvPr>
        </p:nvSpPr>
        <p:spPr/>
        <p:txBody>
          <a:bodyPr rtlCol="0"/>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300542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預留位置 1"/>
          <p:cNvSpPr>
            <a:spLocks noGrp="1"/>
          </p:cNvSpPr>
          <p:nvPr>
            <p:ph type="dt" sz="half" idx="10"/>
          </p:nvPr>
        </p:nvSpPr>
        <p:spPr/>
        <p:txBody>
          <a:bodyPr rtlCol="0"/>
          <a:lstStyle/>
          <a:p>
            <a:pPr rtl="0"/>
            <a:fld id="{96EEDFD7-60F3-4DCC-832A-29864D769E48}" type="datetime1">
              <a:rPr lang="zh-TW" altLang="en-US" noProof="0" smtClean="0"/>
              <a:t>2024/2/16</a:t>
            </a:fld>
            <a:endParaRPr lang="zh-TW" altLang="en-US" noProof="0"/>
          </a:p>
        </p:txBody>
      </p:sp>
      <p:sp>
        <p:nvSpPr>
          <p:cNvPr id="3" name="頁尾預留位置 2"/>
          <p:cNvSpPr>
            <a:spLocks noGrp="1"/>
          </p:cNvSpPr>
          <p:nvPr>
            <p:ph type="ftr" sz="quarter" idx="11"/>
          </p:nvPr>
        </p:nvSpPr>
        <p:spPr/>
        <p:txBody>
          <a:bodyPr rtlCol="0"/>
          <a:lstStyle/>
          <a:p>
            <a:pPr rtl="0"/>
            <a:r>
              <a:rPr lang="zh-TW" altLang="en-US" noProof="0"/>
              <a:t>
             </a:t>
            </a:r>
          </a:p>
        </p:txBody>
      </p:sp>
      <p:sp>
        <p:nvSpPr>
          <p:cNvPr id="4" name="投影片編號預留位置 3"/>
          <p:cNvSpPr>
            <a:spLocks noGrp="1"/>
          </p:cNvSpPr>
          <p:nvPr>
            <p:ph type="sldNum" sz="quarter" idx="12"/>
          </p:nvPr>
        </p:nvSpPr>
        <p:spPr/>
        <p:txBody>
          <a:bodyPr rtlCol="0"/>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9882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143000" y="1097280"/>
            <a:ext cx="3931920" cy="1737360"/>
          </a:xfrm>
        </p:spPr>
        <p:txBody>
          <a:bodyPr rtlCol="0" anchor="b">
            <a:noAutofit/>
          </a:bodyPr>
          <a:lstStyle>
            <a:lvl1pPr>
              <a:lnSpc>
                <a:spcPct val="90000"/>
              </a:lnSpc>
              <a:defRPr sz="4000" b="0"/>
            </a:lvl1pPr>
          </a:lstStyle>
          <a:p>
            <a:pPr rtl="0"/>
            <a:r>
              <a:rPr lang="zh-TW" altLang="en-US" noProof="0"/>
              <a:t>按一下以編輯母片標題樣式</a:t>
            </a:r>
          </a:p>
        </p:txBody>
      </p:sp>
      <p:sp>
        <p:nvSpPr>
          <p:cNvPr id="3" name="內容預留位置 2"/>
          <p:cNvSpPr>
            <a:spLocks noGrp="1"/>
          </p:cNvSpPr>
          <p:nvPr>
            <p:ph idx="1"/>
          </p:nvPr>
        </p:nvSpPr>
        <p:spPr>
          <a:xfrm>
            <a:off x="5852159" y="1097280"/>
            <a:ext cx="5212080" cy="466344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文字預留位置 3"/>
          <p:cNvSpPr>
            <a:spLocks noGrp="1"/>
          </p:cNvSpPr>
          <p:nvPr>
            <p:ph type="body" sz="half" idx="2"/>
          </p:nvPr>
        </p:nvSpPr>
        <p:spPr>
          <a:xfrm>
            <a:off x="1143000" y="2834640"/>
            <a:ext cx="3931920" cy="3017520"/>
          </a:xfrm>
        </p:spPr>
        <p:txBody>
          <a:bodyPr rtlCol="0">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TW" altLang="en-US" noProof="0"/>
              <a:t>編輯母片文字樣式</a:t>
            </a:r>
          </a:p>
        </p:txBody>
      </p:sp>
      <p:sp>
        <p:nvSpPr>
          <p:cNvPr id="5" name="日期預留位置 4"/>
          <p:cNvSpPr>
            <a:spLocks noGrp="1"/>
          </p:cNvSpPr>
          <p:nvPr>
            <p:ph type="dt" sz="half" idx="10"/>
          </p:nvPr>
        </p:nvSpPr>
        <p:spPr/>
        <p:txBody>
          <a:bodyPr rtlCol="0"/>
          <a:lstStyle/>
          <a:p>
            <a:pPr rtl="0"/>
            <a:fld id="{8C178EF8-EFCE-4F92-8ABD-8902727E2A00}" type="datetime1">
              <a:rPr lang="zh-TW" altLang="en-US" noProof="0" smtClean="0"/>
              <a:t>2024/2/16</a:t>
            </a:fld>
            <a:endParaRPr lang="zh-TW" altLang="en-US" noProof="0"/>
          </a:p>
        </p:txBody>
      </p:sp>
      <p:sp>
        <p:nvSpPr>
          <p:cNvPr id="6" name="頁尾預留位置 5"/>
          <p:cNvSpPr>
            <a:spLocks noGrp="1"/>
          </p:cNvSpPr>
          <p:nvPr>
            <p:ph type="ftr" sz="quarter" idx="11"/>
          </p:nvPr>
        </p:nvSpPr>
        <p:spPr/>
        <p:txBody>
          <a:bodyPr rtlCol="0"/>
          <a:lstStyle/>
          <a:p>
            <a:pPr rtl="0"/>
            <a:r>
              <a:rPr lang="zh-TW" altLang="en-US" noProof="0"/>
              <a:t>
             </a:t>
            </a:r>
          </a:p>
        </p:txBody>
      </p:sp>
      <p:sp>
        <p:nvSpPr>
          <p:cNvPr id="7" name="投影片編號預留位置 6"/>
          <p:cNvSpPr>
            <a:spLocks noGrp="1"/>
          </p:cNvSpPr>
          <p:nvPr>
            <p:ph type="sldNum" sz="quarter" idx="12"/>
          </p:nvPr>
        </p:nvSpPr>
        <p:spPr/>
        <p:txBody>
          <a:bodyPr rtlCol="0"/>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215838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143000" y="1097280"/>
            <a:ext cx="3931920" cy="1737360"/>
          </a:xfrm>
        </p:spPr>
        <p:txBody>
          <a:bodyPr rtlCol="0" anchor="b">
            <a:noAutofit/>
          </a:bodyPr>
          <a:lstStyle>
            <a:lvl1pPr>
              <a:lnSpc>
                <a:spcPct val="90000"/>
              </a:lnSpc>
              <a:defRPr sz="4000" b="0"/>
            </a:lvl1pPr>
          </a:lstStyle>
          <a:p>
            <a:pPr rtl="0"/>
            <a:r>
              <a:rPr lang="zh-TW" altLang="en-US" noProof="0"/>
              <a:t>按一下以編輯母片標題樣式</a:t>
            </a:r>
          </a:p>
        </p:txBody>
      </p:sp>
      <p:sp>
        <p:nvSpPr>
          <p:cNvPr id="3" name="圖片預留位置 2"/>
          <p:cNvSpPr>
            <a:spLocks noGrp="1" noChangeAspect="1"/>
          </p:cNvSpPr>
          <p:nvPr>
            <p:ph type="pic" idx="1"/>
          </p:nvPr>
        </p:nvSpPr>
        <p:spPr>
          <a:xfrm>
            <a:off x="5413248" y="1069847"/>
            <a:ext cx="6099048" cy="4800600"/>
          </a:xfrm>
        </p:spPr>
        <p:txBody>
          <a:bodyPr lIns="274320" tIns="182880" rtlCol="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TW" altLang="en-US" noProof="0"/>
              <a:t>按一下圖示以新增圖片</a:t>
            </a:r>
          </a:p>
        </p:txBody>
      </p:sp>
      <p:sp>
        <p:nvSpPr>
          <p:cNvPr id="4" name="文字預留位置 3"/>
          <p:cNvSpPr>
            <a:spLocks noGrp="1"/>
          </p:cNvSpPr>
          <p:nvPr>
            <p:ph type="body" sz="half" idx="2"/>
          </p:nvPr>
        </p:nvSpPr>
        <p:spPr>
          <a:xfrm>
            <a:off x="1143000" y="2834640"/>
            <a:ext cx="3931920" cy="2880360"/>
          </a:xfrm>
        </p:spPr>
        <p:txBody>
          <a:bodyPr rtlCol="0">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TW" altLang="en-US" noProof="0"/>
              <a:t>編輯母片文字樣式</a:t>
            </a:r>
          </a:p>
        </p:txBody>
      </p:sp>
      <p:sp>
        <p:nvSpPr>
          <p:cNvPr id="5" name="日期預留位置 4"/>
          <p:cNvSpPr>
            <a:spLocks noGrp="1"/>
          </p:cNvSpPr>
          <p:nvPr>
            <p:ph type="dt" sz="half" idx="10"/>
          </p:nvPr>
        </p:nvSpPr>
        <p:spPr/>
        <p:txBody>
          <a:bodyPr rtlCol="0"/>
          <a:lstStyle/>
          <a:p>
            <a:pPr rtl="0"/>
            <a:fld id="{4D45788F-6F52-4887-BF1A-FED1FB85A34B}" type="datetime1">
              <a:rPr lang="zh-TW" altLang="en-US" noProof="0" smtClean="0"/>
              <a:t>2024/2/16</a:t>
            </a:fld>
            <a:endParaRPr lang="zh-TW" altLang="en-US" noProof="0"/>
          </a:p>
        </p:txBody>
      </p:sp>
      <p:sp>
        <p:nvSpPr>
          <p:cNvPr id="6" name="頁尾預留位置 5"/>
          <p:cNvSpPr>
            <a:spLocks noGrp="1"/>
          </p:cNvSpPr>
          <p:nvPr>
            <p:ph type="ftr" sz="quarter" idx="11"/>
          </p:nvPr>
        </p:nvSpPr>
        <p:spPr/>
        <p:txBody>
          <a:bodyPr rtlCol="0"/>
          <a:lstStyle/>
          <a:p>
            <a:pPr rtl="0"/>
            <a:r>
              <a:rPr lang="zh-TW" altLang="en-US" noProof="0"/>
              <a:t>
             </a:t>
            </a:r>
          </a:p>
        </p:txBody>
      </p:sp>
      <p:sp>
        <p:nvSpPr>
          <p:cNvPr id="7" name="投影片編號預留位置 6"/>
          <p:cNvSpPr>
            <a:spLocks noGrp="1"/>
          </p:cNvSpPr>
          <p:nvPr>
            <p:ph type="sldNum" sz="quarter" idx="12"/>
          </p:nvPr>
        </p:nvSpPr>
        <p:spPr/>
        <p:txBody>
          <a:bodyPr rtlCol="0"/>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7408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矩形 6"/>
          <p:cNvSpPr>
            <a:spLocks noChangeAspect="1"/>
          </p:cNvSpPr>
          <p:nvPr/>
        </p:nvSpPr>
        <p:spPr>
          <a:xfrm>
            <a:off x="233680" y="269047"/>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標題預留位置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pPr rtl="0"/>
            <a:r>
              <a:rPr lang="zh-tw" noProof="0"/>
              <a:t>按一下以編輯母片標題樣式</a:t>
            </a:r>
          </a:p>
        </p:txBody>
      </p:sp>
      <p:sp>
        <p:nvSpPr>
          <p:cNvPr id="3" name="文字預留位置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rtl="0"/>
            <a:r>
              <a:rPr lang="zh-tw" noProof="0"/>
              <a:t>編輯母片文字樣式</a:t>
            </a:r>
          </a:p>
          <a:p>
            <a:pPr lvl="1" rtl="0"/>
            <a:r>
              <a:rPr lang="zh-tw" noProof="0"/>
              <a:t>第二層</a:t>
            </a:r>
          </a:p>
          <a:p>
            <a:pPr lvl="2" rtl="0"/>
            <a:r>
              <a:rPr lang="zh-tw" noProof="0"/>
              <a:t>第三層</a:t>
            </a:r>
          </a:p>
          <a:p>
            <a:pPr lvl="3" rtl="0"/>
            <a:r>
              <a:rPr lang="zh-tw" noProof="0"/>
              <a:t>第四層</a:t>
            </a:r>
          </a:p>
          <a:p>
            <a:pPr lvl="4" rtl="0"/>
            <a:r>
              <a:rPr lang="zh-tw" noProof="0"/>
              <a:t>第五層</a:t>
            </a:r>
          </a:p>
        </p:txBody>
      </p:sp>
      <p:sp>
        <p:nvSpPr>
          <p:cNvPr id="4" name="日期預留位置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latin typeface="微軟正黑體" panose="020B0604030504040204" pitchFamily="34" charset="-120"/>
                <a:ea typeface="微軟正黑體" panose="020B0604030504040204" pitchFamily="34" charset="-120"/>
              </a:defRPr>
            </a:lvl1pPr>
          </a:lstStyle>
          <a:p>
            <a:fld id="{B73EB0CB-45D4-496D-851B-9F5EA0086F90}" type="datetime1">
              <a:rPr lang="zh-TW" altLang="en-US" smtClean="0"/>
              <a:t>2024/2/16</a:t>
            </a:fld>
            <a:endParaRPr lang="en-US" dirty="0"/>
          </a:p>
        </p:txBody>
      </p:sp>
      <p:sp>
        <p:nvSpPr>
          <p:cNvPr id="5" name="頁尾預留位置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latin typeface="微軟正黑體" panose="020B0604030504040204" pitchFamily="34" charset="-120"/>
                <a:ea typeface="微軟正黑體" panose="020B0604030504040204" pitchFamily="34" charset="-120"/>
              </a:defRPr>
            </a:lvl1pPr>
          </a:lstStyle>
          <a:p>
            <a:r>
              <a:rPr lang="zh-tw"/>
              <a:t>
             </a:t>
            </a:r>
          </a:p>
        </p:txBody>
      </p:sp>
      <p:sp>
        <p:nvSpPr>
          <p:cNvPr id="6" name="投影片編號預留位置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latin typeface="微軟正黑體" panose="020B0604030504040204" pitchFamily="34" charset="-120"/>
                <a:ea typeface="微軟正黑體" panose="020B0604030504040204" pitchFamily="34" charset="-12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2258854"/>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微軟正黑體" panose="020B0604030504040204" pitchFamily="34" charset="-120"/>
          <a:ea typeface="微軟正黑體" panose="020B0604030504040204" pitchFamily="34" charset="-120"/>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微軟正黑體" panose="020B0604030504040204" pitchFamily="34" charset="-120"/>
          <a:ea typeface="微軟正黑體" panose="020B0604030504040204" pitchFamily="34" charset="-120"/>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微軟正黑體" panose="020B0604030504040204" pitchFamily="34" charset="-120"/>
          <a:ea typeface="微軟正黑體" panose="020B0604030504040204" pitchFamily="34" charset="-120"/>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微軟正黑體" panose="020B0604030504040204" pitchFamily="34" charset="-120"/>
          <a:ea typeface="微軟正黑體" panose="020B0604030504040204" pitchFamily="34" charset="-120"/>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微軟正黑體" panose="020B0604030504040204" pitchFamily="34" charset="-120"/>
          <a:ea typeface="微軟正黑體" panose="020B0604030504040204" pitchFamily="34" charset="-120"/>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微軟正黑體" panose="020B0604030504040204" pitchFamily="34" charset="-120"/>
          <a:ea typeface="微軟正黑體" panose="020B0604030504040204" pitchFamily="34" charset="-120"/>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cxnSp>
        <p:nvCxnSpPr>
          <p:cNvPr id="50" name="直線接點​​ 41">
            <a:extLst>
              <a:ext uri="{FF2B5EF4-FFF2-40B4-BE49-F238E27FC236}">
                <a16:creationId xmlns:a16="http://schemas.microsoft.com/office/drawing/2014/main" id="{63FED537-3AF1-4C36-9904-77B6A54D27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62458"/>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標題 1">
            <a:extLst>
              <a:ext uri="{FF2B5EF4-FFF2-40B4-BE49-F238E27FC236}">
                <a16:creationId xmlns:a16="http://schemas.microsoft.com/office/drawing/2014/main" id="{050E78D6-F072-48E7-8270-20EFBDD26F36}"/>
              </a:ext>
            </a:extLst>
          </p:cNvPr>
          <p:cNvSpPr>
            <a:spLocks noGrp="1"/>
          </p:cNvSpPr>
          <p:nvPr>
            <p:ph type="ctrTitle"/>
          </p:nvPr>
        </p:nvSpPr>
        <p:spPr>
          <a:xfrm>
            <a:off x="1109980" y="2103120"/>
            <a:ext cx="9966960" cy="1325880"/>
          </a:xfrm>
        </p:spPr>
        <p:txBody>
          <a:bodyPr rtlCol="0">
            <a:normAutofit fontScale="90000"/>
          </a:bodyPr>
          <a:lstStyle/>
          <a:p>
            <a:pPr rtl="0">
              <a:lnSpc>
                <a:spcPct val="150000"/>
              </a:lnSpc>
            </a:pPr>
            <a:r>
              <a:rPr lang="en-US" altLang="zh-TW" sz="4800" cap="none" dirty="0">
                <a:solidFill>
                  <a:schemeClr val="tx1"/>
                </a:solidFill>
              </a:rPr>
              <a:t>112</a:t>
            </a:r>
            <a:r>
              <a:rPr lang="zh-TW" altLang="en-US" sz="4800" cap="none" dirty="0">
                <a:solidFill>
                  <a:schemeClr val="tx1"/>
                </a:solidFill>
              </a:rPr>
              <a:t>學年度彈性課程</a:t>
            </a:r>
            <a:r>
              <a:rPr lang="en-US" altLang="zh-TW" sz="4800" cap="none" dirty="0">
                <a:solidFill>
                  <a:schemeClr val="tx1"/>
                </a:solidFill>
              </a:rPr>
              <a:t>(</a:t>
            </a:r>
            <a:r>
              <a:rPr lang="zh-TW" altLang="en-US" sz="4800" cap="none" dirty="0">
                <a:solidFill>
                  <a:schemeClr val="tx1"/>
                </a:solidFill>
              </a:rPr>
              <a:t>部定課程</a:t>
            </a:r>
            <a:r>
              <a:rPr lang="en-US" altLang="zh-TW" sz="4800" cap="none" dirty="0">
                <a:solidFill>
                  <a:schemeClr val="tx1"/>
                </a:solidFill>
              </a:rPr>
              <a:t>)</a:t>
            </a:r>
            <a:r>
              <a:rPr lang="zh-TW" altLang="en-US" sz="4800" cap="none" dirty="0">
                <a:solidFill>
                  <a:schemeClr val="tx1"/>
                </a:solidFill>
              </a:rPr>
              <a:t>課程評鑑</a:t>
            </a:r>
            <a:br>
              <a:rPr lang="en-US" altLang="zh-TW" sz="4800" cap="none" dirty="0">
                <a:solidFill>
                  <a:schemeClr val="tx1"/>
                </a:solidFill>
              </a:rPr>
            </a:br>
            <a:r>
              <a:rPr lang="en-US" altLang="zh-TW" sz="4800" cap="none" dirty="0">
                <a:solidFill>
                  <a:srgbClr val="FF0000"/>
                </a:solidFill>
              </a:rPr>
              <a:t>(</a:t>
            </a:r>
            <a:r>
              <a:rPr lang="zh-TW" altLang="en-US" sz="4800" cap="none" dirty="0">
                <a:solidFill>
                  <a:srgbClr val="FF0000"/>
                </a:solidFill>
              </a:rPr>
              <a:t>各校分享</a:t>
            </a:r>
            <a:r>
              <a:rPr lang="en-US" altLang="zh-TW" sz="4800" cap="none" dirty="0">
                <a:solidFill>
                  <a:srgbClr val="FF0000"/>
                </a:solidFill>
              </a:rPr>
              <a:t>15</a:t>
            </a:r>
            <a:r>
              <a:rPr lang="zh-TW" altLang="en-US" sz="4800" cap="none" dirty="0">
                <a:solidFill>
                  <a:srgbClr val="FF0000"/>
                </a:solidFill>
              </a:rPr>
              <a:t>分鐘</a:t>
            </a:r>
            <a:r>
              <a:rPr lang="en-US" altLang="zh-TW" sz="4800" cap="none" dirty="0">
                <a:solidFill>
                  <a:srgbClr val="FF0000"/>
                </a:solidFill>
              </a:rPr>
              <a:t>)</a:t>
            </a:r>
            <a:endParaRPr lang="zh-TW" altLang="en-US" sz="4800" cap="none" dirty="0">
              <a:solidFill>
                <a:srgbClr val="FF0000"/>
              </a:solidFill>
            </a:endParaRPr>
          </a:p>
        </p:txBody>
      </p:sp>
      <p:sp>
        <p:nvSpPr>
          <p:cNvPr id="3" name="副標題 2">
            <a:extLst>
              <a:ext uri="{FF2B5EF4-FFF2-40B4-BE49-F238E27FC236}">
                <a16:creationId xmlns:a16="http://schemas.microsoft.com/office/drawing/2014/main" id="{3FC7BD98-5486-489C-BAA0-A69CEFF691B3}"/>
              </a:ext>
            </a:extLst>
          </p:cNvPr>
          <p:cNvSpPr>
            <a:spLocks noGrp="1"/>
          </p:cNvSpPr>
          <p:nvPr>
            <p:ph type="subTitle" idx="1"/>
          </p:nvPr>
        </p:nvSpPr>
        <p:spPr>
          <a:xfrm>
            <a:off x="1709530" y="5598293"/>
            <a:ext cx="8767860" cy="744842"/>
          </a:xfrm>
        </p:spPr>
        <p:txBody>
          <a:bodyPr rtlCol="0">
            <a:normAutofit/>
          </a:bodyPr>
          <a:lstStyle/>
          <a:p>
            <a:pPr rtl="0"/>
            <a:r>
              <a:rPr lang="zh-TW" altLang="en-US" sz="2800" b="1" dirty="0">
                <a:latin typeface="Microsoft YaHei" panose="020B0503020204020204" pitchFamily="34" charset="-122"/>
                <a:ea typeface="Microsoft YaHei" panose="020B0503020204020204" pitchFamily="34" charset="-122"/>
              </a:rPr>
              <a:t>學校名稱</a:t>
            </a:r>
          </a:p>
        </p:txBody>
      </p:sp>
      <p:sp>
        <p:nvSpPr>
          <p:cNvPr id="6" name="標題 1">
            <a:extLst>
              <a:ext uri="{FF2B5EF4-FFF2-40B4-BE49-F238E27FC236}">
                <a16:creationId xmlns:a16="http://schemas.microsoft.com/office/drawing/2014/main" id="{2FE991A3-EC0D-45AA-81BB-3185B84B3BBA}"/>
              </a:ext>
            </a:extLst>
          </p:cNvPr>
          <p:cNvSpPr txBox="1">
            <a:spLocks/>
          </p:cNvSpPr>
          <p:nvPr/>
        </p:nvSpPr>
        <p:spPr>
          <a:xfrm>
            <a:off x="1109980" y="3831059"/>
            <a:ext cx="9966960" cy="1325880"/>
          </a:xfrm>
          <a:prstGeom prst="rect">
            <a:avLst/>
          </a:prstGeom>
        </p:spPr>
        <p:txBody>
          <a:bodyPr vert="horz" lIns="91440" tIns="45720" rIns="91440" bIns="45720" rtlCol="0" anchor="b">
            <a:normAutofit fontScale="97500"/>
          </a:bodyPr>
          <a:lstStyle>
            <a:lvl1pPr algn="ctr" defTabSz="914400" rtl="0" eaLnBrk="1" latinLnBrk="0" hangingPunct="1">
              <a:lnSpc>
                <a:spcPct val="85000"/>
              </a:lnSpc>
              <a:spcBef>
                <a:spcPct val="0"/>
              </a:spcBef>
              <a:buNone/>
              <a:defRPr sz="7200" b="1" kern="1200" cap="all" baseline="0">
                <a:solidFill>
                  <a:srgbClr val="FFFFFF"/>
                </a:solidFill>
                <a:latin typeface="微軟正黑體" panose="020B0604030504040204" pitchFamily="34" charset="-120"/>
                <a:ea typeface="微軟正黑體" panose="020B0604030504040204" pitchFamily="34" charset="-120"/>
                <a:cs typeface="+mj-cs"/>
              </a:defRPr>
            </a:lvl1pPr>
          </a:lstStyle>
          <a:p>
            <a:r>
              <a:rPr lang="zh-TW" altLang="en-US" cap="none" dirty="0">
                <a:solidFill>
                  <a:srgbClr val="FF0000"/>
                </a:solidFill>
                <a:effectLst>
                  <a:outerShdw blurRad="38100" dist="38100" dir="2700000" algn="tl">
                    <a:srgbClr val="000000">
                      <a:alpha val="43137"/>
                    </a:srgbClr>
                  </a:outerShdw>
                </a:effectLst>
              </a:rPr>
              <a:t>課程名稱</a:t>
            </a:r>
          </a:p>
        </p:txBody>
      </p:sp>
      <p:sp>
        <p:nvSpPr>
          <p:cNvPr id="4" name="矩形 3">
            <a:extLst>
              <a:ext uri="{FF2B5EF4-FFF2-40B4-BE49-F238E27FC236}">
                <a16:creationId xmlns:a16="http://schemas.microsoft.com/office/drawing/2014/main" id="{EC75C3B2-2AD7-4FAE-905E-6E933EE76725}"/>
              </a:ext>
            </a:extLst>
          </p:cNvPr>
          <p:cNvSpPr/>
          <p:nvPr/>
        </p:nvSpPr>
        <p:spPr>
          <a:xfrm>
            <a:off x="8567251" y="0"/>
            <a:ext cx="3820277" cy="253916"/>
          </a:xfrm>
          <a:prstGeom prst="rect">
            <a:avLst/>
          </a:prstGeom>
        </p:spPr>
        <p:txBody>
          <a:bodyPr wrap="none">
            <a:spAutoFit/>
          </a:bodyPr>
          <a:lstStyle/>
          <a:p>
            <a:pPr lvl="0" defTabSz="914400">
              <a:defRPr/>
            </a:pPr>
            <a:r>
              <a:rPr lang="zh-TW" altLang="en-US" sz="1050" dirty="0">
                <a:solidFill>
                  <a:srgbClr val="9D3717"/>
                </a:solidFill>
              </a:rPr>
              <a:t>本課程評鑑簡報參考模板由桃園市經國國中高翊峰老師製作</a:t>
            </a:r>
          </a:p>
        </p:txBody>
      </p:sp>
    </p:spTree>
    <p:extLst>
      <p:ext uri="{BB962C8B-B14F-4D97-AF65-F5344CB8AC3E}">
        <p14:creationId xmlns:p14="http://schemas.microsoft.com/office/powerpoint/2010/main" val="834050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11245386"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二、評鑑指標</a:t>
            </a:r>
            <a:r>
              <a:rPr lang="en-US" altLang="zh-TW" sz="4000" b="1" dirty="0">
                <a:latin typeface="Microsoft YaHei" panose="020B0503020204020204" pitchFamily="34" charset="-122"/>
                <a:ea typeface="Microsoft YaHei" panose="020B0503020204020204" pitchFamily="34" charset="-122"/>
              </a:rPr>
              <a:t>(</a:t>
            </a:r>
            <a:r>
              <a:rPr lang="zh-TW" altLang="en-US" sz="4000" b="1" dirty="0">
                <a:latin typeface="Microsoft YaHei" panose="020B0503020204020204" pitchFamily="34" charset="-122"/>
                <a:ea typeface="Microsoft YaHei" panose="020B0503020204020204" pitchFamily="34" charset="-122"/>
              </a:rPr>
              <a:t>彈性課程</a:t>
            </a:r>
            <a:r>
              <a:rPr lang="en-US" altLang="zh-TW" sz="4000" b="1" dirty="0">
                <a:solidFill>
                  <a:srgbClr val="000000"/>
                </a:solidFill>
                <a:latin typeface="Microsoft YaHei" panose="020B0503020204020204" pitchFamily="34" charset="-122"/>
                <a:ea typeface="Microsoft YaHei" panose="020B0503020204020204" pitchFamily="34" charset="-122"/>
              </a:rPr>
              <a:t>)</a:t>
            </a:r>
            <a:r>
              <a:rPr lang="en-US" altLang="zh-TW" sz="4000" b="1" i="1" dirty="0">
                <a:solidFill>
                  <a:srgbClr val="FF66FF"/>
                </a:solidFill>
                <a:latin typeface="Microsoft YaHei" panose="020B0503020204020204" pitchFamily="34" charset="-122"/>
                <a:ea typeface="Microsoft YaHei" panose="020B0503020204020204" pitchFamily="34" charset="-122"/>
              </a:rPr>
              <a:t>(</a:t>
            </a:r>
            <a:r>
              <a:rPr lang="zh-TW" altLang="en-US" sz="4000" b="1" i="1" dirty="0">
                <a:solidFill>
                  <a:srgbClr val="FF66FF"/>
                </a:solidFill>
                <a:latin typeface="Microsoft YaHei" panose="020B0503020204020204" pitchFamily="34" charset="-122"/>
                <a:ea typeface="Microsoft YaHei" panose="020B0503020204020204" pitchFamily="34" charset="-122"/>
              </a:rPr>
              <a:t>若評鑑部定請刪掉此頁</a:t>
            </a:r>
            <a:r>
              <a:rPr lang="en-US" altLang="zh-TW" sz="4000" b="1" i="1" dirty="0">
                <a:solidFill>
                  <a:srgbClr val="FF66FF"/>
                </a:solidFill>
                <a:latin typeface="Microsoft YaHei" panose="020B0503020204020204" pitchFamily="34" charset="-122"/>
                <a:ea typeface="Microsoft YaHei" panose="020B0503020204020204" pitchFamily="34" charset="-122"/>
              </a:rPr>
              <a:t>)</a:t>
            </a:r>
            <a:endParaRPr lang="zh-TW" altLang="en-US" sz="4000" b="1" i="1" dirty="0">
              <a:solidFill>
                <a:srgbClr val="FF66FF"/>
              </a:solidFill>
              <a:latin typeface="Microsoft YaHei" panose="020B0503020204020204" pitchFamily="34" charset="-122"/>
              <a:ea typeface="Microsoft YaHei" panose="020B0503020204020204" pitchFamily="34" charset="-122"/>
            </a:endParaRPr>
          </a:p>
        </p:txBody>
      </p:sp>
      <p:graphicFrame>
        <p:nvGraphicFramePr>
          <p:cNvPr id="10" name="表格 9">
            <a:extLst>
              <a:ext uri="{FF2B5EF4-FFF2-40B4-BE49-F238E27FC236}">
                <a16:creationId xmlns:a16="http://schemas.microsoft.com/office/drawing/2014/main" id="{0B960362-CDB3-4B0C-B665-6AE98B15D1F5}"/>
              </a:ext>
            </a:extLst>
          </p:cNvPr>
          <p:cNvGraphicFramePr>
            <a:graphicFrameLocks noGrp="1"/>
          </p:cNvGraphicFramePr>
          <p:nvPr>
            <p:extLst>
              <p:ext uri="{D42A27DB-BD31-4B8C-83A1-F6EECF244321}">
                <p14:modId xmlns:p14="http://schemas.microsoft.com/office/powerpoint/2010/main" val="3943736296"/>
              </p:ext>
            </p:extLst>
          </p:nvPr>
        </p:nvGraphicFramePr>
        <p:xfrm>
          <a:off x="244640" y="1182573"/>
          <a:ext cx="11684504" cy="4966325"/>
        </p:xfrm>
        <a:graphic>
          <a:graphicData uri="http://schemas.openxmlformats.org/drawingml/2006/table">
            <a:tbl>
              <a:tblPr>
                <a:tableStyleId>{5C22544A-7EE6-4342-B048-85BDC9FD1C3A}</a:tableStyleId>
              </a:tblPr>
              <a:tblGrid>
                <a:gridCol w="722304">
                  <a:extLst>
                    <a:ext uri="{9D8B030D-6E8A-4147-A177-3AD203B41FA5}">
                      <a16:colId xmlns:a16="http://schemas.microsoft.com/office/drawing/2014/main" val="3795896533"/>
                    </a:ext>
                  </a:extLst>
                </a:gridCol>
                <a:gridCol w="830433">
                  <a:extLst>
                    <a:ext uri="{9D8B030D-6E8A-4147-A177-3AD203B41FA5}">
                      <a16:colId xmlns:a16="http://schemas.microsoft.com/office/drawing/2014/main" val="323442033"/>
                    </a:ext>
                  </a:extLst>
                </a:gridCol>
                <a:gridCol w="3127054">
                  <a:extLst>
                    <a:ext uri="{9D8B030D-6E8A-4147-A177-3AD203B41FA5}">
                      <a16:colId xmlns:a16="http://schemas.microsoft.com/office/drawing/2014/main" val="3749180070"/>
                    </a:ext>
                  </a:extLst>
                </a:gridCol>
                <a:gridCol w="2199398">
                  <a:extLst>
                    <a:ext uri="{9D8B030D-6E8A-4147-A177-3AD203B41FA5}">
                      <a16:colId xmlns:a16="http://schemas.microsoft.com/office/drawing/2014/main" val="1852961125"/>
                    </a:ext>
                  </a:extLst>
                </a:gridCol>
                <a:gridCol w="2199398">
                  <a:extLst>
                    <a:ext uri="{9D8B030D-6E8A-4147-A177-3AD203B41FA5}">
                      <a16:colId xmlns:a16="http://schemas.microsoft.com/office/drawing/2014/main" val="4277095266"/>
                    </a:ext>
                  </a:extLst>
                </a:gridCol>
                <a:gridCol w="1167797">
                  <a:extLst>
                    <a:ext uri="{9D8B030D-6E8A-4147-A177-3AD203B41FA5}">
                      <a16:colId xmlns:a16="http://schemas.microsoft.com/office/drawing/2014/main" val="3378643298"/>
                    </a:ext>
                  </a:extLst>
                </a:gridCol>
                <a:gridCol w="1438120">
                  <a:extLst>
                    <a:ext uri="{9D8B030D-6E8A-4147-A177-3AD203B41FA5}">
                      <a16:colId xmlns:a16="http://schemas.microsoft.com/office/drawing/2014/main" val="4281537198"/>
                    </a:ext>
                  </a:extLst>
                </a:gridCol>
              </a:tblGrid>
              <a:tr h="69135">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評鑑</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層面</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評鑑重點</a:t>
                      </a:r>
                      <a:r>
                        <a:rPr lang="en-US" altLang="zh-TW" sz="2400" dirty="0">
                          <a:effectLst/>
                          <a:latin typeface="標楷體" panose="03000509000000000000" pitchFamily="65" charset="-120"/>
                          <a:ea typeface="標楷體" panose="03000509000000000000" pitchFamily="65" charset="-120"/>
                        </a:rPr>
                        <a:t>/</a:t>
                      </a:r>
                      <a:r>
                        <a:rPr lang="zh-TW" sz="2400" dirty="0">
                          <a:effectLst/>
                          <a:latin typeface="標楷體" panose="03000509000000000000" pitchFamily="65" charset="-120"/>
                          <a:ea typeface="標楷體" panose="03000509000000000000" pitchFamily="65" charset="-120"/>
                        </a:rPr>
                        <a:t>評鑑細項</a:t>
                      </a: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zh-TW" sz="28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評鑑工具</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a:solidFill>
                            <a:srgbClr val="FF66FF"/>
                          </a:solidFill>
                          <a:effectLst/>
                          <a:latin typeface="標楷體" panose="03000509000000000000" pitchFamily="65" charset="-120"/>
                          <a:ea typeface="標楷體" panose="03000509000000000000" pitchFamily="65" charset="-120"/>
                        </a:rPr>
                        <a:t>(</a:t>
                      </a:r>
                      <a:r>
                        <a:rPr lang="zh-TW" altLang="en-US" sz="2400" b="1" dirty="0">
                          <a:solidFill>
                            <a:srgbClr val="FF66FF"/>
                          </a:solidFill>
                          <a:effectLst/>
                          <a:latin typeface="標楷體" panose="03000509000000000000" pitchFamily="65" charset="-120"/>
                          <a:ea typeface="標楷體" panose="03000509000000000000" pitchFamily="65" charset="-120"/>
                        </a:rPr>
                        <a:t>請列點寫出評鑑工具</a:t>
                      </a:r>
                      <a:r>
                        <a:rPr lang="en-US" altLang="zh-TW" sz="2400" b="1" dirty="0">
                          <a:solidFill>
                            <a:srgbClr val="FF66FF"/>
                          </a:solidFill>
                          <a:effectLst/>
                          <a:latin typeface="標楷體" panose="03000509000000000000" pitchFamily="65" charset="-120"/>
                          <a:ea typeface="標楷體" panose="03000509000000000000" pitchFamily="65" charset="-120"/>
                        </a:rPr>
                        <a:t>)</a:t>
                      </a:r>
                      <a:endParaRPr lang="zh-TW" altLang="zh-TW" sz="2400" b="1"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檢核方式</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評估</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結果</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lang="zh-TW" sz="2400" dirty="0">
                          <a:effectLst/>
                          <a:latin typeface="標楷體" panose="03000509000000000000" pitchFamily="65" charset="-120"/>
                          <a:ea typeface="標楷體" panose="03000509000000000000" pitchFamily="65" charset="-120"/>
                        </a:rPr>
                        <a:t>質性</a:t>
                      </a:r>
                      <a:br>
                        <a:rPr lang="en-US" altLang="zh-TW" sz="2400" dirty="0">
                          <a:effectLst/>
                          <a:latin typeface="標楷體" panose="03000509000000000000" pitchFamily="65" charset="-120"/>
                          <a:ea typeface="標楷體" panose="03000509000000000000" pitchFamily="65" charset="-120"/>
                        </a:rPr>
                      </a:br>
                      <a:r>
                        <a:rPr lang="zh-TW" altLang="en-US" sz="2400" dirty="0">
                          <a:effectLst/>
                          <a:latin typeface="標楷體" panose="03000509000000000000" pitchFamily="65" charset="-120"/>
                          <a:ea typeface="標楷體" panose="03000509000000000000" pitchFamily="65" charset="-120"/>
                        </a:rPr>
                        <a:t>敘</a:t>
                      </a:r>
                      <a:r>
                        <a:rPr lang="zh-TW" sz="2400" dirty="0">
                          <a:effectLst/>
                          <a:latin typeface="標楷體" panose="03000509000000000000" pitchFamily="65" charset="-120"/>
                          <a:ea typeface="標楷體" panose="03000509000000000000" pitchFamily="65" charset="-120"/>
                        </a:rPr>
                        <a:t>述</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lang="en-US" altLang="zh-TW" sz="1400" dirty="0">
                          <a:solidFill>
                            <a:srgbClr val="FF66FF"/>
                          </a:solidFill>
                          <a:effectLst/>
                          <a:latin typeface="標楷體" panose="03000509000000000000" pitchFamily="65" charset="-120"/>
                          <a:ea typeface="標楷體" panose="03000509000000000000" pitchFamily="65" charset="-120"/>
                        </a:rPr>
                        <a:t>(</a:t>
                      </a:r>
                      <a:r>
                        <a:rPr lang="zh-TW" altLang="en-US" sz="1400" dirty="0">
                          <a:solidFill>
                            <a:srgbClr val="FF66FF"/>
                          </a:solidFill>
                          <a:effectLst/>
                          <a:latin typeface="標楷體" panose="03000509000000000000" pitchFamily="65" charset="-120"/>
                          <a:ea typeface="標楷體" panose="03000509000000000000" pitchFamily="65" charset="-120"/>
                        </a:rPr>
                        <a:t>反思課程在該項重點有甚麼發現或改進之處</a:t>
                      </a:r>
                      <a:r>
                        <a:rPr lang="en-US" altLang="zh-TW" sz="1400" dirty="0">
                          <a:solidFill>
                            <a:srgbClr val="FF66FF"/>
                          </a:solidFill>
                          <a:effectLst/>
                          <a:latin typeface="標楷體" panose="03000509000000000000" pitchFamily="65" charset="-120"/>
                          <a:ea typeface="標楷體" panose="03000509000000000000" pitchFamily="65" charset="-120"/>
                        </a:rPr>
                        <a:t>)</a:t>
                      </a:r>
                      <a:endParaRPr lang="zh-TW" altLang="zh-TW" sz="1400"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1051464"/>
                  </a:ext>
                </a:extLst>
              </a:tr>
              <a:tr h="1475282">
                <a:tc rowSpan="2">
                  <a:txBody>
                    <a:bodyPr/>
                    <a:lstStyle/>
                    <a:p>
                      <a:pPr algn="ctr">
                        <a:spcAft>
                          <a:spcPts val="0"/>
                        </a:spcAft>
                      </a:pPr>
                      <a:r>
                        <a:rPr lang="zh-TW" sz="2400" b="1" dirty="0">
                          <a:solidFill>
                            <a:srgbClr val="336600"/>
                          </a:solidFill>
                          <a:effectLst/>
                          <a:latin typeface="標楷體" panose="03000509000000000000" pitchFamily="65" charset="-120"/>
                          <a:ea typeface="標楷體" panose="03000509000000000000" pitchFamily="65" charset="-120"/>
                        </a:rPr>
                        <a:t>課</a:t>
                      </a:r>
                      <a:br>
                        <a:rPr lang="en-US" altLang="zh-TW" sz="2400" b="1" dirty="0">
                          <a:solidFill>
                            <a:srgbClr val="336600"/>
                          </a:solidFill>
                          <a:effectLst/>
                          <a:latin typeface="標楷體" panose="03000509000000000000" pitchFamily="65" charset="-120"/>
                          <a:ea typeface="標楷體" panose="03000509000000000000" pitchFamily="65" charset="-120"/>
                        </a:rPr>
                      </a:br>
                      <a:r>
                        <a:rPr lang="zh-TW" sz="2400" b="1" dirty="0">
                          <a:solidFill>
                            <a:srgbClr val="336600"/>
                          </a:solidFill>
                          <a:effectLst/>
                          <a:latin typeface="標楷體" panose="03000509000000000000" pitchFamily="65" charset="-120"/>
                          <a:ea typeface="標楷體" panose="03000509000000000000" pitchFamily="65" charset="-120"/>
                        </a:rPr>
                        <a:t>程</a:t>
                      </a:r>
                      <a:br>
                        <a:rPr lang="en-US" altLang="zh-TW" sz="2400" b="1" dirty="0">
                          <a:solidFill>
                            <a:srgbClr val="336600"/>
                          </a:solidFill>
                          <a:effectLst/>
                          <a:latin typeface="標楷體" panose="03000509000000000000" pitchFamily="65" charset="-120"/>
                          <a:ea typeface="標楷體" panose="03000509000000000000" pitchFamily="65" charset="-120"/>
                        </a:rPr>
                      </a:br>
                      <a:r>
                        <a:rPr lang="zh-TW" altLang="en-US" sz="2400" b="1" dirty="0">
                          <a:solidFill>
                            <a:srgbClr val="336600"/>
                          </a:solidFill>
                          <a:effectLst/>
                          <a:latin typeface="標楷體" panose="03000509000000000000" pitchFamily="65" charset="-120"/>
                          <a:ea typeface="標楷體" panose="03000509000000000000" pitchFamily="65" charset="-120"/>
                        </a:rPr>
                        <a:t>效果</a:t>
                      </a:r>
                      <a:endParaRPr lang="zh-TW" sz="2400" b="1" dirty="0">
                        <a:solidFill>
                          <a:srgbClr val="336600"/>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400" dirty="0">
                          <a:effectLst/>
                          <a:latin typeface="標楷體" panose="03000509000000000000" pitchFamily="65" charset="-120"/>
                          <a:ea typeface="標楷體" panose="03000509000000000000" pitchFamily="65" charset="-120"/>
                        </a:rPr>
                        <a:t> </a:t>
                      </a:r>
                      <a:r>
                        <a:rPr lang="en-US" altLang="zh-TW" sz="2400" dirty="0">
                          <a:effectLst/>
                          <a:latin typeface="標楷體" panose="03000509000000000000" pitchFamily="65" charset="-120"/>
                          <a:ea typeface="標楷體" panose="03000509000000000000" pitchFamily="65" charset="-120"/>
                        </a:rPr>
                        <a:t>21</a:t>
                      </a:r>
                      <a:r>
                        <a:rPr lang="en-US" sz="2400" dirty="0">
                          <a:effectLst/>
                          <a:latin typeface="標楷體" panose="03000509000000000000" pitchFamily="65" charset="-120"/>
                          <a:ea typeface="標楷體" panose="03000509000000000000" pitchFamily="65" charset="-120"/>
                        </a:rPr>
                        <a:t>.</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zh-TW" altLang="en-US" sz="2400" dirty="0">
                          <a:effectLst/>
                          <a:latin typeface="標楷體" panose="03000509000000000000" pitchFamily="65" charset="-120"/>
                          <a:ea typeface="標楷體" panose="03000509000000000000" pitchFamily="65" charset="-120"/>
                        </a:rPr>
                        <a:t>目標達成</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21.1</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學生於各彈性學習課程之學習結果表現，能符合課程設計之預期課程目標。</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en-US" alt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□教學實施後，學生學習結果表現能達成預期課程目標。</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80694058"/>
                  </a:ext>
                </a:extLst>
              </a:tr>
              <a:tr h="1967043">
                <a:tc vMerge="1">
                  <a:txBody>
                    <a:bodyPr/>
                    <a:lstStyle/>
                    <a:p>
                      <a:endParaRPr lang="zh-TW" altLang="en-US"/>
                    </a:p>
                  </a:txBody>
                  <a:tcPr/>
                </a:tc>
                <a:tc>
                  <a:txBody>
                    <a:bodyPr/>
                    <a:lstStyle/>
                    <a:p>
                      <a:pPr algn="ctr">
                        <a:spcAft>
                          <a:spcPts val="0"/>
                        </a:spcAft>
                      </a:pPr>
                      <a:r>
                        <a:rPr lang="en-US" altLang="zh-TW" sz="2400" dirty="0">
                          <a:effectLst/>
                          <a:latin typeface="標楷體" panose="03000509000000000000" pitchFamily="65" charset="-120"/>
                          <a:ea typeface="標楷體" panose="03000509000000000000" pitchFamily="65" charset="-120"/>
                        </a:rPr>
                        <a:t>22.</a:t>
                      </a:r>
                    </a:p>
                    <a:p>
                      <a:pPr algn="ctr">
                        <a:spcAft>
                          <a:spcPts val="0"/>
                        </a:spcAft>
                      </a:pPr>
                      <a:r>
                        <a:rPr lang="zh-TW" altLang="en-US" sz="2400" dirty="0">
                          <a:effectLst/>
                          <a:latin typeface="標楷體" panose="03000509000000000000" pitchFamily="65" charset="-120"/>
                          <a:ea typeface="標楷體" panose="03000509000000000000" pitchFamily="65" charset="-120"/>
                        </a:rPr>
                        <a:t>持續進展</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22.1</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學生於各類彈性學習課程之學習成就表現，具持續進展之現象。</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□教學實施後學生學習結果表現具有持續進展的現象</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16325"/>
                  </a:ext>
                </a:extLst>
              </a:tr>
            </a:tbl>
          </a:graphicData>
        </a:graphic>
      </p:graphicFrame>
    </p:spTree>
    <p:extLst>
      <p:ext uri="{BB962C8B-B14F-4D97-AF65-F5344CB8AC3E}">
        <p14:creationId xmlns:p14="http://schemas.microsoft.com/office/powerpoint/2010/main" val="4037476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11245386"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二、評鑑指標</a:t>
            </a:r>
            <a:r>
              <a:rPr lang="en-US" altLang="zh-TW" sz="4000" b="1" dirty="0">
                <a:latin typeface="Microsoft YaHei" panose="020B0503020204020204" pitchFamily="34" charset="-122"/>
                <a:ea typeface="Microsoft YaHei" panose="020B0503020204020204" pitchFamily="34" charset="-122"/>
              </a:rPr>
              <a:t>(</a:t>
            </a:r>
            <a:r>
              <a:rPr lang="zh-TW" altLang="en-US" sz="4000" b="1" dirty="0">
                <a:latin typeface="Microsoft YaHei" panose="020B0503020204020204" pitchFamily="34" charset="-122"/>
                <a:ea typeface="Microsoft YaHei" panose="020B0503020204020204" pitchFamily="34" charset="-122"/>
              </a:rPr>
              <a:t>部定課程</a:t>
            </a:r>
            <a:r>
              <a:rPr lang="en-US" altLang="zh-TW" sz="4000" b="1" dirty="0">
                <a:solidFill>
                  <a:srgbClr val="000000"/>
                </a:solidFill>
                <a:latin typeface="Microsoft YaHei" panose="020B0503020204020204" pitchFamily="34" charset="-122"/>
                <a:ea typeface="Microsoft YaHei" panose="020B0503020204020204" pitchFamily="34" charset="-122"/>
              </a:rPr>
              <a:t>)</a:t>
            </a:r>
            <a:r>
              <a:rPr lang="en-US" altLang="zh-TW" sz="4000" b="1" i="1" dirty="0">
                <a:solidFill>
                  <a:srgbClr val="FF66FF"/>
                </a:solidFill>
                <a:latin typeface="Microsoft YaHei" panose="020B0503020204020204" pitchFamily="34" charset="-122"/>
                <a:ea typeface="Microsoft YaHei" panose="020B0503020204020204" pitchFamily="34" charset="-122"/>
              </a:rPr>
              <a:t>(</a:t>
            </a:r>
            <a:r>
              <a:rPr lang="zh-TW" altLang="en-US" sz="4000" b="1" i="1" dirty="0">
                <a:solidFill>
                  <a:srgbClr val="FF66FF"/>
                </a:solidFill>
                <a:latin typeface="Microsoft YaHei" panose="020B0503020204020204" pitchFamily="34" charset="-122"/>
                <a:ea typeface="Microsoft YaHei" panose="020B0503020204020204" pitchFamily="34" charset="-122"/>
              </a:rPr>
              <a:t>若評鑑彈課請刪掉此頁</a:t>
            </a:r>
            <a:r>
              <a:rPr lang="en-US" altLang="zh-TW" sz="4000" b="1" i="1" dirty="0">
                <a:solidFill>
                  <a:srgbClr val="FF66FF"/>
                </a:solidFill>
                <a:latin typeface="Microsoft YaHei" panose="020B0503020204020204" pitchFamily="34" charset="-122"/>
                <a:ea typeface="Microsoft YaHei" panose="020B0503020204020204" pitchFamily="34" charset="-122"/>
              </a:rPr>
              <a:t>)</a:t>
            </a:r>
            <a:endParaRPr lang="zh-TW" altLang="en-US" sz="4000" b="1" i="1" dirty="0">
              <a:solidFill>
                <a:srgbClr val="FF66FF"/>
              </a:solidFill>
              <a:latin typeface="Microsoft YaHei" panose="020B0503020204020204" pitchFamily="34" charset="-122"/>
              <a:ea typeface="Microsoft YaHei" panose="020B0503020204020204" pitchFamily="34" charset="-122"/>
            </a:endParaRPr>
          </a:p>
        </p:txBody>
      </p:sp>
      <p:graphicFrame>
        <p:nvGraphicFramePr>
          <p:cNvPr id="10" name="表格 9">
            <a:extLst>
              <a:ext uri="{FF2B5EF4-FFF2-40B4-BE49-F238E27FC236}">
                <a16:creationId xmlns:a16="http://schemas.microsoft.com/office/drawing/2014/main" id="{0B960362-CDB3-4B0C-B665-6AE98B15D1F5}"/>
              </a:ext>
            </a:extLst>
          </p:cNvPr>
          <p:cNvGraphicFramePr>
            <a:graphicFrameLocks noGrp="1"/>
          </p:cNvGraphicFramePr>
          <p:nvPr>
            <p:extLst>
              <p:ext uri="{D42A27DB-BD31-4B8C-83A1-F6EECF244321}">
                <p14:modId xmlns:p14="http://schemas.microsoft.com/office/powerpoint/2010/main" val="1990395787"/>
              </p:ext>
            </p:extLst>
          </p:nvPr>
        </p:nvGraphicFramePr>
        <p:xfrm>
          <a:off x="244640" y="1182573"/>
          <a:ext cx="11684504" cy="4966325"/>
        </p:xfrm>
        <a:graphic>
          <a:graphicData uri="http://schemas.openxmlformats.org/drawingml/2006/table">
            <a:tbl>
              <a:tblPr>
                <a:tableStyleId>{5C22544A-7EE6-4342-B048-85BDC9FD1C3A}</a:tableStyleId>
              </a:tblPr>
              <a:tblGrid>
                <a:gridCol w="722304">
                  <a:extLst>
                    <a:ext uri="{9D8B030D-6E8A-4147-A177-3AD203B41FA5}">
                      <a16:colId xmlns:a16="http://schemas.microsoft.com/office/drawing/2014/main" val="3795896533"/>
                    </a:ext>
                  </a:extLst>
                </a:gridCol>
                <a:gridCol w="830433">
                  <a:extLst>
                    <a:ext uri="{9D8B030D-6E8A-4147-A177-3AD203B41FA5}">
                      <a16:colId xmlns:a16="http://schemas.microsoft.com/office/drawing/2014/main" val="323442033"/>
                    </a:ext>
                  </a:extLst>
                </a:gridCol>
                <a:gridCol w="3127054">
                  <a:extLst>
                    <a:ext uri="{9D8B030D-6E8A-4147-A177-3AD203B41FA5}">
                      <a16:colId xmlns:a16="http://schemas.microsoft.com/office/drawing/2014/main" val="3749180070"/>
                    </a:ext>
                  </a:extLst>
                </a:gridCol>
                <a:gridCol w="2199398">
                  <a:extLst>
                    <a:ext uri="{9D8B030D-6E8A-4147-A177-3AD203B41FA5}">
                      <a16:colId xmlns:a16="http://schemas.microsoft.com/office/drawing/2014/main" val="1852961125"/>
                    </a:ext>
                  </a:extLst>
                </a:gridCol>
                <a:gridCol w="2199398">
                  <a:extLst>
                    <a:ext uri="{9D8B030D-6E8A-4147-A177-3AD203B41FA5}">
                      <a16:colId xmlns:a16="http://schemas.microsoft.com/office/drawing/2014/main" val="4277095266"/>
                    </a:ext>
                  </a:extLst>
                </a:gridCol>
                <a:gridCol w="1167797">
                  <a:extLst>
                    <a:ext uri="{9D8B030D-6E8A-4147-A177-3AD203B41FA5}">
                      <a16:colId xmlns:a16="http://schemas.microsoft.com/office/drawing/2014/main" val="3378643298"/>
                    </a:ext>
                  </a:extLst>
                </a:gridCol>
                <a:gridCol w="1438120">
                  <a:extLst>
                    <a:ext uri="{9D8B030D-6E8A-4147-A177-3AD203B41FA5}">
                      <a16:colId xmlns:a16="http://schemas.microsoft.com/office/drawing/2014/main" val="4281537198"/>
                    </a:ext>
                  </a:extLst>
                </a:gridCol>
              </a:tblGrid>
              <a:tr h="69135">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評鑑</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層面</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評鑑重點</a:t>
                      </a:r>
                      <a:r>
                        <a:rPr lang="en-US" altLang="zh-TW" sz="2400" dirty="0">
                          <a:effectLst/>
                          <a:latin typeface="標楷體" panose="03000509000000000000" pitchFamily="65" charset="-120"/>
                          <a:ea typeface="標楷體" panose="03000509000000000000" pitchFamily="65" charset="-120"/>
                        </a:rPr>
                        <a:t>/</a:t>
                      </a:r>
                      <a:r>
                        <a:rPr lang="zh-TW" sz="2400" dirty="0">
                          <a:effectLst/>
                          <a:latin typeface="標楷體" panose="03000509000000000000" pitchFamily="65" charset="-120"/>
                          <a:ea typeface="標楷體" panose="03000509000000000000" pitchFamily="65" charset="-120"/>
                        </a:rPr>
                        <a:t>評鑑細項</a:t>
                      </a: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zh-TW" sz="28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評鑑工具</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a:solidFill>
                            <a:srgbClr val="FF66FF"/>
                          </a:solidFill>
                          <a:effectLst/>
                          <a:latin typeface="標楷體" panose="03000509000000000000" pitchFamily="65" charset="-120"/>
                          <a:ea typeface="標楷體" panose="03000509000000000000" pitchFamily="65" charset="-120"/>
                        </a:rPr>
                        <a:t>(</a:t>
                      </a:r>
                      <a:r>
                        <a:rPr lang="zh-TW" altLang="en-US" sz="2400" b="1" dirty="0">
                          <a:solidFill>
                            <a:srgbClr val="FF66FF"/>
                          </a:solidFill>
                          <a:effectLst/>
                          <a:latin typeface="標楷體" panose="03000509000000000000" pitchFamily="65" charset="-120"/>
                          <a:ea typeface="標楷體" panose="03000509000000000000" pitchFamily="65" charset="-120"/>
                        </a:rPr>
                        <a:t>請列點寫出評鑑工具</a:t>
                      </a:r>
                      <a:r>
                        <a:rPr lang="en-US" altLang="zh-TW" sz="2400" b="1" dirty="0">
                          <a:solidFill>
                            <a:srgbClr val="FF66FF"/>
                          </a:solidFill>
                          <a:effectLst/>
                          <a:latin typeface="標楷體" panose="03000509000000000000" pitchFamily="65" charset="-120"/>
                          <a:ea typeface="標楷體" panose="03000509000000000000" pitchFamily="65" charset="-120"/>
                        </a:rPr>
                        <a:t>)</a:t>
                      </a:r>
                      <a:endParaRPr lang="zh-TW" altLang="zh-TW" sz="2400" b="1"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檢核方式</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評估</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結果</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1200"/>
                        </a:spcAft>
                      </a:pPr>
                      <a:r>
                        <a:rPr lang="zh-TW" sz="2400" dirty="0">
                          <a:effectLst/>
                          <a:latin typeface="標楷體" panose="03000509000000000000" pitchFamily="65" charset="-120"/>
                          <a:ea typeface="標楷體" panose="03000509000000000000" pitchFamily="65" charset="-120"/>
                        </a:rPr>
                        <a:t>質性</a:t>
                      </a:r>
                      <a:br>
                        <a:rPr lang="en-US" altLang="zh-TW" sz="2400" dirty="0">
                          <a:effectLst/>
                          <a:latin typeface="標楷體" panose="03000509000000000000" pitchFamily="65" charset="-120"/>
                          <a:ea typeface="標楷體" panose="03000509000000000000" pitchFamily="65" charset="-120"/>
                        </a:rPr>
                      </a:br>
                      <a:r>
                        <a:rPr lang="zh-TW" altLang="en-US" sz="2400" dirty="0">
                          <a:effectLst/>
                          <a:latin typeface="標楷體" panose="03000509000000000000" pitchFamily="65" charset="-120"/>
                          <a:ea typeface="標楷體" panose="03000509000000000000" pitchFamily="65" charset="-120"/>
                        </a:rPr>
                        <a:t>敘</a:t>
                      </a:r>
                      <a:r>
                        <a:rPr lang="zh-TW" sz="2400" dirty="0">
                          <a:effectLst/>
                          <a:latin typeface="標楷體" panose="03000509000000000000" pitchFamily="65" charset="-120"/>
                          <a:ea typeface="標楷體" panose="03000509000000000000" pitchFamily="65" charset="-120"/>
                        </a:rPr>
                        <a:t>述</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lang="en-US" altLang="zh-TW" sz="1400" dirty="0">
                          <a:solidFill>
                            <a:srgbClr val="FF66FF"/>
                          </a:solidFill>
                          <a:effectLst/>
                          <a:latin typeface="標楷體" panose="03000509000000000000" pitchFamily="65" charset="-120"/>
                          <a:ea typeface="標楷體" panose="03000509000000000000" pitchFamily="65" charset="-120"/>
                        </a:rPr>
                        <a:t>(</a:t>
                      </a:r>
                      <a:r>
                        <a:rPr lang="zh-TW" altLang="en-US" sz="1400" dirty="0">
                          <a:solidFill>
                            <a:srgbClr val="FF66FF"/>
                          </a:solidFill>
                          <a:effectLst/>
                          <a:latin typeface="標楷體" panose="03000509000000000000" pitchFamily="65" charset="-120"/>
                          <a:ea typeface="標楷體" panose="03000509000000000000" pitchFamily="65" charset="-120"/>
                        </a:rPr>
                        <a:t>反思課程在該項重點有甚麼發現或改進之處</a:t>
                      </a:r>
                      <a:r>
                        <a:rPr lang="en-US" altLang="zh-TW" sz="1400" dirty="0">
                          <a:solidFill>
                            <a:srgbClr val="FF66FF"/>
                          </a:solidFill>
                          <a:effectLst/>
                          <a:latin typeface="標楷體" panose="03000509000000000000" pitchFamily="65" charset="-120"/>
                          <a:ea typeface="標楷體" panose="03000509000000000000" pitchFamily="65" charset="-120"/>
                        </a:rPr>
                        <a:t>)</a:t>
                      </a:r>
                      <a:endParaRPr lang="zh-TW" altLang="zh-TW" sz="1400"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1051464"/>
                  </a:ext>
                </a:extLst>
              </a:tr>
              <a:tr h="1475282">
                <a:tc rowSpan="2">
                  <a:txBody>
                    <a:bodyPr/>
                    <a:lstStyle/>
                    <a:p>
                      <a:pPr algn="ctr">
                        <a:spcAft>
                          <a:spcPts val="0"/>
                        </a:spcAft>
                      </a:pPr>
                      <a:r>
                        <a:rPr lang="zh-TW" sz="2400" b="1" dirty="0">
                          <a:solidFill>
                            <a:srgbClr val="0000FF"/>
                          </a:solidFill>
                          <a:effectLst/>
                          <a:latin typeface="標楷體" panose="03000509000000000000" pitchFamily="65" charset="-120"/>
                          <a:ea typeface="標楷體" panose="03000509000000000000" pitchFamily="65" charset="-120"/>
                        </a:rPr>
                        <a:t>課</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程</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設</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en-US" altLang="zh-TW" sz="2400" dirty="0">
                          <a:effectLst/>
                          <a:latin typeface="標楷體" panose="03000509000000000000" pitchFamily="65" charset="-120"/>
                          <a:ea typeface="標楷體" panose="03000509000000000000" pitchFamily="65" charset="-120"/>
                        </a:rPr>
                        <a:t>5</a:t>
                      </a:r>
                      <a:r>
                        <a:rPr lang="en-US" sz="2400" dirty="0">
                          <a:effectLst/>
                          <a:latin typeface="標楷體" panose="03000509000000000000" pitchFamily="65" charset="-120"/>
                          <a:ea typeface="標楷體" panose="03000509000000000000" pitchFamily="65" charset="-120"/>
                        </a:rPr>
                        <a:t>.</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zh-TW" sz="2400" dirty="0">
                          <a:effectLst/>
                          <a:latin typeface="標楷體" panose="03000509000000000000" pitchFamily="65" charset="-120"/>
                          <a:ea typeface="標楷體" panose="03000509000000000000" pitchFamily="65" charset="-120"/>
                        </a:rPr>
                        <a:t>素養</a:t>
                      </a:r>
                    </a:p>
                    <a:p>
                      <a:pPr algn="ctr">
                        <a:spcAft>
                          <a:spcPts val="0"/>
                        </a:spcAft>
                      </a:pPr>
                      <a:r>
                        <a:rPr lang="zh-TW" sz="2400" dirty="0">
                          <a:effectLst/>
                          <a:latin typeface="標楷體" panose="03000509000000000000" pitchFamily="65" charset="-120"/>
                          <a:ea typeface="標楷體" panose="03000509000000000000" pitchFamily="65" charset="-120"/>
                        </a:rPr>
                        <a:t>導向</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sz="1800" kern="100" dirty="0">
                          <a:effectLst/>
                          <a:latin typeface="標楷體" panose="03000509000000000000" pitchFamily="65" charset="-120"/>
                          <a:ea typeface="標楷體" panose="03000509000000000000" pitchFamily="65" charset="-120"/>
                          <a:cs typeface="Times New Roman" panose="02020603050405020304" pitchFamily="18" charset="0"/>
                        </a:rPr>
                        <a:t>5.1</a:t>
                      </a:r>
                      <a:r>
                        <a:rPr lang="zh-TW" sz="1800" kern="100" dirty="0">
                          <a:effectLst/>
                          <a:latin typeface="標楷體" panose="03000509000000000000" pitchFamily="65" charset="-120"/>
                          <a:ea typeface="標楷體" panose="03000509000000000000" pitchFamily="65" charset="-120"/>
                          <a:cs typeface="Times New Roman" panose="02020603050405020304" pitchFamily="18" charset="0"/>
                        </a:rPr>
                        <a:t>教學單元</a:t>
                      </a:r>
                      <a:r>
                        <a:rPr lang="en-US" sz="18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sz="1800" kern="100" dirty="0">
                          <a:effectLst/>
                          <a:latin typeface="標楷體" panose="03000509000000000000" pitchFamily="65" charset="-120"/>
                          <a:ea typeface="標楷體" panose="03000509000000000000" pitchFamily="65" charset="-120"/>
                          <a:cs typeface="Times New Roman" panose="02020603050405020304" pitchFamily="18" charset="0"/>
                        </a:rPr>
                        <a:t>主題及教學重點之規劃，能完整納入課綱中本教育階段納入之學習重點，包括學習內容及學習表現，以有效促進核心素養之達成。</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zh-TW" sz="1600" kern="1200" dirty="0">
                          <a:solidFill>
                            <a:schemeClr val="dk1"/>
                          </a:solidFill>
                          <a:effectLst/>
                          <a:latin typeface="標楷體" panose="03000509000000000000" pitchFamily="65" charset="-120"/>
                          <a:ea typeface="標楷體" panose="03000509000000000000" pitchFamily="65" charset="-120"/>
                          <a:cs typeface="+mn-cs"/>
                        </a:rPr>
                        <a:t>□課程設計符合本教 育階段學習重點</a:t>
                      </a:r>
                    </a:p>
                    <a:p>
                      <a:r>
                        <a:rPr lang="zh-TW" altLang="zh-TW" sz="1600" kern="1200" dirty="0">
                          <a:solidFill>
                            <a:schemeClr val="dk1"/>
                          </a:solidFill>
                          <a:effectLst/>
                          <a:latin typeface="標楷體" panose="03000509000000000000" pitchFamily="65" charset="-120"/>
                          <a:ea typeface="標楷體" panose="03000509000000000000" pitchFamily="65" charset="-120"/>
                          <a:cs typeface="+mn-cs"/>
                        </a:rPr>
                        <a:t>□課程設計能促進核心素養之達成</a:t>
                      </a: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80694058"/>
                  </a:ext>
                </a:extLst>
              </a:tr>
              <a:tr h="1967043">
                <a:tc vMerge="1">
                  <a:txBody>
                    <a:bodyPr/>
                    <a:lstStyle/>
                    <a:p>
                      <a:endParaRPr lang="zh-TW" altLang="en-US"/>
                    </a:p>
                  </a:txBody>
                  <a:tcPr/>
                </a:tc>
                <a:tc vMerge="1">
                  <a:txBody>
                    <a:bodyPr/>
                    <a:lstStyle/>
                    <a:p>
                      <a:endParaRPr lang="zh-TW" altLang="en-US"/>
                    </a:p>
                  </a:txBody>
                  <a:tcPr/>
                </a:tc>
                <a:tc>
                  <a:txBody>
                    <a:bodyPr/>
                    <a:lstStyle/>
                    <a:p>
                      <a:pPr marL="209550" indent="-209550" algn="just">
                        <a:spcAft>
                          <a:spcPts val="0"/>
                        </a:spcAft>
                      </a:pPr>
                      <a:r>
                        <a:rPr lang="en-US" sz="1800" kern="100" dirty="0">
                          <a:effectLst/>
                          <a:latin typeface="標楷體" panose="03000509000000000000" pitchFamily="65" charset="-120"/>
                          <a:ea typeface="標楷體" panose="03000509000000000000" pitchFamily="65" charset="-120"/>
                          <a:cs typeface="Times New Roman" panose="02020603050405020304" pitchFamily="18" charset="0"/>
                        </a:rPr>
                        <a:t>5.2</a:t>
                      </a:r>
                      <a:r>
                        <a:rPr lang="zh-TW" sz="1800" kern="100" dirty="0">
                          <a:effectLst/>
                          <a:latin typeface="標楷體" panose="03000509000000000000" pitchFamily="65" charset="-120"/>
                          <a:ea typeface="標楷體" panose="03000509000000000000" pitchFamily="65" charset="-120"/>
                          <a:cs typeface="Times New Roman" panose="02020603050405020304" pitchFamily="18" charset="0"/>
                        </a:rPr>
                        <a:t>領域</a:t>
                      </a:r>
                      <a:r>
                        <a:rPr lang="en-US" sz="18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sz="1800" kern="100" dirty="0">
                          <a:effectLst/>
                          <a:latin typeface="標楷體" panose="03000509000000000000" pitchFamily="65" charset="-120"/>
                          <a:ea typeface="標楷體" panose="03000509000000000000" pitchFamily="65" charset="-120"/>
                          <a:cs typeface="Times New Roman" panose="02020603050405020304" pitchFamily="18" charset="0"/>
                        </a:rPr>
                        <a:t>科目內各單元</a:t>
                      </a:r>
                      <a:r>
                        <a:rPr lang="en-US" sz="18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sz="1800" kern="100" dirty="0">
                          <a:effectLst/>
                          <a:latin typeface="標楷體" panose="03000509000000000000" pitchFamily="65" charset="-120"/>
                          <a:ea typeface="標楷體" panose="03000509000000000000" pitchFamily="65" charset="-120"/>
                          <a:cs typeface="Times New Roman" panose="02020603050405020304" pitchFamily="18" charset="0"/>
                        </a:rPr>
                        <a:t>主題之教學設計，適合學生之能力、興趣及動機，提供學生練習、體驗、思考、探究及整合之充分機會，學習經驗之安排具情境脈絡化、意義化及適性化特徵。</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zh-TW" altLang="en-US"/>
                    </a:p>
                  </a:txBody>
                  <a:tcPr/>
                </a:tc>
                <a:tc>
                  <a:txBody>
                    <a:bodyPr/>
                    <a:lstStyle/>
                    <a:p>
                      <a:r>
                        <a:rPr lang="zh-TW" altLang="zh-TW" sz="1600" kern="1200" dirty="0">
                          <a:solidFill>
                            <a:schemeClr val="dk1"/>
                          </a:solidFill>
                          <a:effectLst/>
                          <a:latin typeface="標楷體" panose="03000509000000000000" pitchFamily="65" charset="-120"/>
                          <a:ea typeface="標楷體" panose="03000509000000000000" pitchFamily="65" charset="-120"/>
                          <a:cs typeface="+mn-cs"/>
                        </a:rPr>
                        <a:t>□教學設計適合學生的能力、興趣和動機</a:t>
                      </a:r>
                    </a:p>
                    <a:p>
                      <a:r>
                        <a:rPr lang="zh-TW" altLang="zh-TW" sz="1600" kern="1200" dirty="0">
                          <a:solidFill>
                            <a:schemeClr val="dk1"/>
                          </a:solidFill>
                          <a:effectLst/>
                          <a:latin typeface="標楷體" panose="03000509000000000000" pitchFamily="65" charset="-120"/>
                          <a:ea typeface="標楷體" panose="03000509000000000000" pitchFamily="65" charset="-120"/>
                          <a:cs typeface="+mn-cs"/>
                        </a:rPr>
                        <a:t>□教學設計提供學生練習、體驗、思考、探究和整合的充分機會</a:t>
                      </a:r>
                    </a:p>
                    <a:p>
                      <a:r>
                        <a:rPr lang="zh-TW" altLang="zh-TW" sz="1600" kern="1200" dirty="0">
                          <a:solidFill>
                            <a:schemeClr val="dk1"/>
                          </a:solidFill>
                          <a:effectLst/>
                          <a:latin typeface="標楷體" panose="03000509000000000000" pitchFamily="65" charset="-120"/>
                          <a:ea typeface="標楷體" panose="03000509000000000000" pitchFamily="65" charset="-120"/>
                          <a:cs typeface="+mn-cs"/>
                        </a:rPr>
                        <a:t>□學習經驗的安排具情境脈絡化、意義化及適性化特徵</a:t>
                      </a: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16325"/>
                  </a:ext>
                </a:extLst>
              </a:tr>
            </a:tbl>
          </a:graphicData>
        </a:graphic>
      </p:graphicFrame>
    </p:spTree>
    <p:extLst>
      <p:ext uri="{BB962C8B-B14F-4D97-AF65-F5344CB8AC3E}">
        <p14:creationId xmlns:p14="http://schemas.microsoft.com/office/powerpoint/2010/main" val="1230650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11245386"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二、評鑑指標</a:t>
            </a:r>
            <a:r>
              <a:rPr lang="en-US" altLang="zh-TW" sz="4000" b="1" dirty="0">
                <a:latin typeface="Microsoft YaHei" panose="020B0503020204020204" pitchFamily="34" charset="-122"/>
                <a:ea typeface="Microsoft YaHei" panose="020B0503020204020204" pitchFamily="34" charset="-122"/>
              </a:rPr>
              <a:t>(</a:t>
            </a:r>
            <a:r>
              <a:rPr lang="zh-TW" altLang="en-US" sz="4000" b="1" dirty="0">
                <a:latin typeface="Microsoft YaHei" panose="020B0503020204020204" pitchFamily="34" charset="-122"/>
                <a:ea typeface="Microsoft YaHei" panose="020B0503020204020204" pitchFamily="34" charset="-122"/>
              </a:rPr>
              <a:t>部定課程</a:t>
            </a:r>
            <a:r>
              <a:rPr lang="en-US" altLang="zh-TW" sz="4000" b="1" dirty="0">
                <a:solidFill>
                  <a:srgbClr val="000000"/>
                </a:solidFill>
                <a:latin typeface="Microsoft YaHei" panose="020B0503020204020204" pitchFamily="34" charset="-122"/>
                <a:ea typeface="Microsoft YaHei" panose="020B0503020204020204" pitchFamily="34" charset="-122"/>
              </a:rPr>
              <a:t>)</a:t>
            </a:r>
            <a:r>
              <a:rPr lang="en-US" altLang="zh-TW" sz="4000" b="1" i="1" dirty="0">
                <a:solidFill>
                  <a:srgbClr val="FF66FF"/>
                </a:solidFill>
                <a:latin typeface="Microsoft YaHei" panose="020B0503020204020204" pitchFamily="34" charset="-122"/>
                <a:ea typeface="Microsoft YaHei" panose="020B0503020204020204" pitchFamily="34" charset="-122"/>
              </a:rPr>
              <a:t>(</a:t>
            </a:r>
            <a:r>
              <a:rPr lang="zh-TW" altLang="en-US" sz="4000" b="1" i="1" dirty="0">
                <a:solidFill>
                  <a:srgbClr val="FF66FF"/>
                </a:solidFill>
                <a:latin typeface="Microsoft YaHei" panose="020B0503020204020204" pitchFamily="34" charset="-122"/>
                <a:ea typeface="Microsoft YaHei" panose="020B0503020204020204" pitchFamily="34" charset="-122"/>
              </a:rPr>
              <a:t>若評鑑彈課請刪掉此頁</a:t>
            </a:r>
            <a:r>
              <a:rPr lang="en-US" altLang="zh-TW" sz="4000" b="1" i="1" dirty="0">
                <a:solidFill>
                  <a:srgbClr val="FF66FF"/>
                </a:solidFill>
                <a:latin typeface="Microsoft YaHei" panose="020B0503020204020204" pitchFamily="34" charset="-122"/>
                <a:ea typeface="Microsoft YaHei" panose="020B0503020204020204" pitchFamily="34" charset="-122"/>
              </a:rPr>
              <a:t>)</a:t>
            </a:r>
            <a:endParaRPr lang="zh-TW" altLang="en-US" sz="4000" b="1" i="1" dirty="0">
              <a:solidFill>
                <a:srgbClr val="FF66FF"/>
              </a:solidFill>
              <a:latin typeface="Microsoft YaHei" panose="020B0503020204020204" pitchFamily="34" charset="-122"/>
              <a:ea typeface="Microsoft YaHei" panose="020B0503020204020204" pitchFamily="34" charset="-122"/>
            </a:endParaRPr>
          </a:p>
        </p:txBody>
      </p:sp>
      <p:graphicFrame>
        <p:nvGraphicFramePr>
          <p:cNvPr id="10" name="表格 9">
            <a:extLst>
              <a:ext uri="{FF2B5EF4-FFF2-40B4-BE49-F238E27FC236}">
                <a16:creationId xmlns:a16="http://schemas.microsoft.com/office/drawing/2014/main" id="{0B960362-CDB3-4B0C-B665-6AE98B15D1F5}"/>
              </a:ext>
            </a:extLst>
          </p:cNvPr>
          <p:cNvGraphicFramePr>
            <a:graphicFrameLocks noGrp="1"/>
          </p:cNvGraphicFramePr>
          <p:nvPr>
            <p:extLst>
              <p:ext uri="{D42A27DB-BD31-4B8C-83A1-F6EECF244321}">
                <p14:modId xmlns:p14="http://schemas.microsoft.com/office/powerpoint/2010/main" val="349596897"/>
              </p:ext>
            </p:extLst>
          </p:nvPr>
        </p:nvGraphicFramePr>
        <p:xfrm>
          <a:off x="244640" y="1182573"/>
          <a:ext cx="11684504" cy="4966325"/>
        </p:xfrm>
        <a:graphic>
          <a:graphicData uri="http://schemas.openxmlformats.org/drawingml/2006/table">
            <a:tbl>
              <a:tblPr>
                <a:tableStyleId>{5C22544A-7EE6-4342-B048-85BDC9FD1C3A}</a:tableStyleId>
              </a:tblPr>
              <a:tblGrid>
                <a:gridCol w="722304">
                  <a:extLst>
                    <a:ext uri="{9D8B030D-6E8A-4147-A177-3AD203B41FA5}">
                      <a16:colId xmlns:a16="http://schemas.microsoft.com/office/drawing/2014/main" val="3795896533"/>
                    </a:ext>
                  </a:extLst>
                </a:gridCol>
                <a:gridCol w="830433">
                  <a:extLst>
                    <a:ext uri="{9D8B030D-6E8A-4147-A177-3AD203B41FA5}">
                      <a16:colId xmlns:a16="http://schemas.microsoft.com/office/drawing/2014/main" val="323442033"/>
                    </a:ext>
                  </a:extLst>
                </a:gridCol>
                <a:gridCol w="3127054">
                  <a:extLst>
                    <a:ext uri="{9D8B030D-6E8A-4147-A177-3AD203B41FA5}">
                      <a16:colId xmlns:a16="http://schemas.microsoft.com/office/drawing/2014/main" val="3749180070"/>
                    </a:ext>
                  </a:extLst>
                </a:gridCol>
                <a:gridCol w="2199398">
                  <a:extLst>
                    <a:ext uri="{9D8B030D-6E8A-4147-A177-3AD203B41FA5}">
                      <a16:colId xmlns:a16="http://schemas.microsoft.com/office/drawing/2014/main" val="1852961125"/>
                    </a:ext>
                  </a:extLst>
                </a:gridCol>
                <a:gridCol w="2199398">
                  <a:extLst>
                    <a:ext uri="{9D8B030D-6E8A-4147-A177-3AD203B41FA5}">
                      <a16:colId xmlns:a16="http://schemas.microsoft.com/office/drawing/2014/main" val="4277095266"/>
                    </a:ext>
                  </a:extLst>
                </a:gridCol>
                <a:gridCol w="1167797">
                  <a:extLst>
                    <a:ext uri="{9D8B030D-6E8A-4147-A177-3AD203B41FA5}">
                      <a16:colId xmlns:a16="http://schemas.microsoft.com/office/drawing/2014/main" val="3378643298"/>
                    </a:ext>
                  </a:extLst>
                </a:gridCol>
                <a:gridCol w="1438120">
                  <a:extLst>
                    <a:ext uri="{9D8B030D-6E8A-4147-A177-3AD203B41FA5}">
                      <a16:colId xmlns:a16="http://schemas.microsoft.com/office/drawing/2014/main" val="4281537198"/>
                    </a:ext>
                  </a:extLst>
                </a:gridCol>
              </a:tblGrid>
              <a:tr h="69135">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評鑑</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層面</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評鑑重點</a:t>
                      </a:r>
                      <a:r>
                        <a:rPr lang="en-US" altLang="zh-TW" sz="2400" dirty="0">
                          <a:effectLst/>
                          <a:latin typeface="標楷體" panose="03000509000000000000" pitchFamily="65" charset="-120"/>
                          <a:ea typeface="標楷體" panose="03000509000000000000" pitchFamily="65" charset="-120"/>
                        </a:rPr>
                        <a:t>/</a:t>
                      </a:r>
                      <a:r>
                        <a:rPr lang="zh-TW" sz="2400" dirty="0">
                          <a:effectLst/>
                          <a:latin typeface="標楷體" panose="03000509000000000000" pitchFamily="65" charset="-120"/>
                          <a:ea typeface="標楷體" panose="03000509000000000000" pitchFamily="65" charset="-120"/>
                        </a:rPr>
                        <a:t>評鑑細項</a:t>
                      </a: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zh-TW" sz="28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評鑑工具</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a:solidFill>
                            <a:srgbClr val="FF66FF"/>
                          </a:solidFill>
                          <a:effectLst/>
                          <a:latin typeface="標楷體" panose="03000509000000000000" pitchFamily="65" charset="-120"/>
                          <a:ea typeface="標楷體" panose="03000509000000000000" pitchFamily="65" charset="-120"/>
                        </a:rPr>
                        <a:t>(</a:t>
                      </a:r>
                      <a:r>
                        <a:rPr lang="zh-TW" altLang="en-US" sz="2400" b="1" dirty="0">
                          <a:solidFill>
                            <a:srgbClr val="FF66FF"/>
                          </a:solidFill>
                          <a:effectLst/>
                          <a:latin typeface="標楷體" panose="03000509000000000000" pitchFamily="65" charset="-120"/>
                          <a:ea typeface="標楷體" panose="03000509000000000000" pitchFamily="65" charset="-120"/>
                        </a:rPr>
                        <a:t>請列點寫出評鑑工具</a:t>
                      </a:r>
                      <a:r>
                        <a:rPr lang="en-US" altLang="zh-TW" sz="2400" b="1" dirty="0">
                          <a:solidFill>
                            <a:srgbClr val="FF66FF"/>
                          </a:solidFill>
                          <a:effectLst/>
                          <a:latin typeface="標楷體" panose="03000509000000000000" pitchFamily="65" charset="-120"/>
                          <a:ea typeface="標楷體" panose="03000509000000000000" pitchFamily="65" charset="-120"/>
                        </a:rPr>
                        <a:t>)</a:t>
                      </a:r>
                      <a:endParaRPr lang="zh-TW" altLang="zh-TW" sz="2400" b="1"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檢核方式</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評估</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結果</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1200"/>
                        </a:spcAft>
                      </a:pPr>
                      <a:r>
                        <a:rPr lang="zh-TW" sz="2400" dirty="0">
                          <a:effectLst/>
                          <a:latin typeface="標楷體" panose="03000509000000000000" pitchFamily="65" charset="-120"/>
                          <a:ea typeface="標楷體" panose="03000509000000000000" pitchFamily="65" charset="-120"/>
                        </a:rPr>
                        <a:t>質性</a:t>
                      </a:r>
                      <a:br>
                        <a:rPr lang="en-US" altLang="zh-TW" sz="2400" dirty="0">
                          <a:effectLst/>
                          <a:latin typeface="標楷體" panose="03000509000000000000" pitchFamily="65" charset="-120"/>
                          <a:ea typeface="標楷體" panose="03000509000000000000" pitchFamily="65" charset="-120"/>
                        </a:rPr>
                      </a:br>
                      <a:r>
                        <a:rPr lang="zh-TW" altLang="en-US" sz="2400" dirty="0">
                          <a:effectLst/>
                          <a:latin typeface="標楷體" panose="03000509000000000000" pitchFamily="65" charset="-120"/>
                          <a:ea typeface="標楷體" panose="03000509000000000000" pitchFamily="65" charset="-120"/>
                        </a:rPr>
                        <a:t>敘</a:t>
                      </a:r>
                      <a:r>
                        <a:rPr lang="zh-TW" sz="2400" dirty="0">
                          <a:effectLst/>
                          <a:latin typeface="標楷體" panose="03000509000000000000" pitchFamily="65" charset="-120"/>
                          <a:ea typeface="標楷體" panose="03000509000000000000" pitchFamily="65" charset="-120"/>
                        </a:rPr>
                        <a:t>述</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lang="en-US" altLang="zh-TW" sz="1400" dirty="0">
                          <a:solidFill>
                            <a:srgbClr val="FF66FF"/>
                          </a:solidFill>
                          <a:effectLst/>
                          <a:latin typeface="標楷體" panose="03000509000000000000" pitchFamily="65" charset="-120"/>
                          <a:ea typeface="標楷體" panose="03000509000000000000" pitchFamily="65" charset="-120"/>
                        </a:rPr>
                        <a:t>(</a:t>
                      </a:r>
                      <a:r>
                        <a:rPr lang="zh-TW" altLang="en-US" sz="1400" dirty="0">
                          <a:solidFill>
                            <a:srgbClr val="FF66FF"/>
                          </a:solidFill>
                          <a:effectLst/>
                          <a:latin typeface="標楷體" panose="03000509000000000000" pitchFamily="65" charset="-120"/>
                          <a:ea typeface="標楷體" panose="03000509000000000000" pitchFamily="65" charset="-120"/>
                        </a:rPr>
                        <a:t>反思課程在該項重點有甚麼發現或改進之處</a:t>
                      </a:r>
                      <a:r>
                        <a:rPr lang="en-US" altLang="zh-TW" sz="1400" dirty="0">
                          <a:solidFill>
                            <a:srgbClr val="FF66FF"/>
                          </a:solidFill>
                          <a:effectLst/>
                          <a:latin typeface="標楷體" panose="03000509000000000000" pitchFamily="65" charset="-120"/>
                          <a:ea typeface="標楷體" panose="03000509000000000000" pitchFamily="65" charset="-120"/>
                        </a:rPr>
                        <a:t>)</a:t>
                      </a:r>
                      <a:endParaRPr lang="zh-TW" altLang="zh-TW" sz="1400"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1051464"/>
                  </a:ext>
                </a:extLst>
              </a:tr>
              <a:tr h="1475282">
                <a:tc rowSpan="2">
                  <a:txBody>
                    <a:bodyPr/>
                    <a:lstStyle/>
                    <a:p>
                      <a:pPr algn="ctr">
                        <a:spcAft>
                          <a:spcPts val="0"/>
                        </a:spcAft>
                      </a:pPr>
                      <a:r>
                        <a:rPr lang="zh-TW" sz="2400" b="1" dirty="0">
                          <a:solidFill>
                            <a:srgbClr val="0000FF"/>
                          </a:solidFill>
                          <a:effectLst/>
                          <a:latin typeface="標楷體" panose="03000509000000000000" pitchFamily="65" charset="-120"/>
                          <a:ea typeface="標楷體" panose="03000509000000000000" pitchFamily="65" charset="-120"/>
                        </a:rPr>
                        <a:t>課</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程</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設</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400" dirty="0">
                          <a:effectLst/>
                          <a:latin typeface="標楷體" panose="03000509000000000000" pitchFamily="65" charset="-120"/>
                          <a:ea typeface="標楷體" panose="03000509000000000000" pitchFamily="65" charset="-120"/>
                        </a:rPr>
                        <a:t> 6.</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zh-TW" altLang="en-US" sz="2400" dirty="0">
                          <a:effectLst/>
                          <a:latin typeface="標楷體" panose="03000509000000000000" pitchFamily="65" charset="-120"/>
                          <a:ea typeface="標楷體" panose="03000509000000000000" pitchFamily="65" charset="-120"/>
                        </a:rPr>
                        <a:t>內容結構</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6.2</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同一學習階段內各教學單元</a:t>
                      </a: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主題彼此間符合順序性、繼續性及統整性之課程組織原則。</a:t>
                      </a:r>
                      <a:r>
                        <a:rPr lang="zh-TW" sz="1800" kern="100" dirty="0">
                          <a:effectLst/>
                          <a:latin typeface="標楷體" panose="03000509000000000000" pitchFamily="65" charset="-120"/>
                          <a:ea typeface="標楷體" panose="03000509000000000000" pitchFamily="65" charset="-12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□教學單元</a:t>
                      </a:r>
                      <a:r>
                        <a:rPr lang="en-US" altLang="zh-TW" sz="1600" kern="1200" dirty="0">
                          <a:solidFill>
                            <a:schemeClr val="dk1"/>
                          </a:solidFill>
                          <a:effectLst/>
                          <a:latin typeface="標楷體" panose="03000509000000000000" pitchFamily="65" charset="-120"/>
                          <a:ea typeface="標楷體" panose="03000509000000000000" pitchFamily="65" charset="-120"/>
                          <a:cs typeface="+mn-cs"/>
                        </a:rPr>
                        <a:t>/</a:t>
                      </a:r>
                      <a:r>
                        <a:rPr lang="zh-TW" altLang="en-US" sz="1600" kern="1200" dirty="0">
                          <a:solidFill>
                            <a:schemeClr val="dk1"/>
                          </a:solidFill>
                          <a:effectLst/>
                          <a:latin typeface="標楷體" panose="03000509000000000000" pitchFamily="65" charset="-120"/>
                          <a:ea typeface="標楷體" panose="03000509000000000000" pitchFamily="65" charset="-120"/>
                          <a:cs typeface="+mn-cs"/>
                        </a:rPr>
                        <a:t>主題具符合順序性、繼續性和統整性</a:t>
                      </a: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80694058"/>
                  </a:ext>
                </a:extLst>
              </a:tr>
              <a:tr h="1967043">
                <a:tc vMerge="1">
                  <a:txBody>
                    <a:bodyPr/>
                    <a:lstStyle/>
                    <a:p>
                      <a:endParaRPr lang="zh-TW" altLang="en-US"/>
                    </a:p>
                  </a:txBody>
                  <a:tcPr/>
                </a:tc>
                <a:tc>
                  <a:txBody>
                    <a:bodyPr/>
                    <a:lstStyle/>
                    <a:p>
                      <a:pPr algn="ctr">
                        <a:spcAft>
                          <a:spcPts val="0"/>
                        </a:spcAft>
                      </a:pPr>
                      <a:r>
                        <a:rPr lang="en-US" altLang="zh-TW" sz="2400" dirty="0">
                          <a:effectLst/>
                          <a:latin typeface="標楷體" panose="03000509000000000000" pitchFamily="65" charset="-120"/>
                          <a:ea typeface="標楷體" panose="03000509000000000000" pitchFamily="65" charset="-120"/>
                        </a:rPr>
                        <a:t>7.</a:t>
                      </a:r>
                    </a:p>
                    <a:p>
                      <a:pPr algn="ctr">
                        <a:spcAft>
                          <a:spcPts val="0"/>
                        </a:spcAft>
                      </a:pPr>
                      <a:r>
                        <a:rPr lang="zh-TW" altLang="en-US" sz="2400" dirty="0">
                          <a:effectLst/>
                          <a:latin typeface="標楷體" panose="03000509000000000000" pitchFamily="65" charset="-120"/>
                          <a:ea typeface="標楷體" panose="03000509000000000000" pitchFamily="65" charset="-120"/>
                        </a:rPr>
                        <a:t>邏輯關聯</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7.1</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核心素養、能力指標、教學單元</a:t>
                      </a: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主題、教學重點、教學時間與進度以及評量方式等，彼此呼應且具邏輯關連。</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□領域</a:t>
                      </a:r>
                      <a:r>
                        <a:rPr lang="en-US" altLang="zh-TW" sz="1600" kern="1200" dirty="0">
                          <a:solidFill>
                            <a:schemeClr val="dk1"/>
                          </a:solidFill>
                          <a:effectLst/>
                          <a:latin typeface="標楷體" panose="03000509000000000000" pitchFamily="65" charset="-120"/>
                          <a:ea typeface="標楷體" panose="03000509000000000000" pitchFamily="65" charset="-120"/>
                          <a:cs typeface="+mn-cs"/>
                        </a:rPr>
                        <a:t>/</a:t>
                      </a:r>
                      <a:r>
                        <a:rPr lang="zh-TW" altLang="en-US" sz="1600" kern="1200" dirty="0">
                          <a:solidFill>
                            <a:schemeClr val="dk1"/>
                          </a:solidFill>
                          <a:effectLst/>
                          <a:latin typeface="標楷體" panose="03000509000000000000" pitchFamily="65" charset="-120"/>
                          <a:ea typeface="標楷體" panose="03000509000000000000" pitchFamily="65" charset="-120"/>
                          <a:cs typeface="+mn-cs"/>
                        </a:rPr>
                        <a:t>科目課程的核心素養、教學單元</a:t>
                      </a:r>
                      <a:r>
                        <a:rPr lang="en-US" altLang="zh-TW" sz="1600" kern="1200" dirty="0">
                          <a:solidFill>
                            <a:schemeClr val="dk1"/>
                          </a:solidFill>
                          <a:effectLst/>
                          <a:latin typeface="標楷體" panose="03000509000000000000" pitchFamily="65" charset="-120"/>
                          <a:ea typeface="標楷體" panose="03000509000000000000" pitchFamily="65" charset="-120"/>
                          <a:cs typeface="+mn-cs"/>
                        </a:rPr>
                        <a:t>/</a:t>
                      </a:r>
                      <a:r>
                        <a:rPr lang="zh-TW" altLang="en-US" sz="1600" kern="1200" dirty="0">
                          <a:solidFill>
                            <a:schemeClr val="dk1"/>
                          </a:solidFill>
                          <a:effectLst/>
                          <a:latin typeface="標楷體" panose="03000509000000000000" pitchFamily="65" charset="-120"/>
                          <a:ea typeface="標楷體" panose="03000509000000000000" pitchFamily="65" charset="-120"/>
                          <a:cs typeface="+mn-cs"/>
                        </a:rPr>
                        <a:t>主題等具邏輯關連</a:t>
                      </a: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16325"/>
                  </a:ext>
                </a:extLst>
              </a:tr>
            </a:tbl>
          </a:graphicData>
        </a:graphic>
      </p:graphicFrame>
    </p:spTree>
    <p:extLst>
      <p:ext uri="{BB962C8B-B14F-4D97-AF65-F5344CB8AC3E}">
        <p14:creationId xmlns:p14="http://schemas.microsoft.com/office/powerpoint/2010/main" val="1813281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11245386"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二、評鑑指標</a:t>
            </a:r>
            <a:r>
              <a:rPr lang="en-US" altLang="zh-TW" sz="4000" b="1" dirty="0">
                <a:latin typeface="Microsoft YaHei" panose="020B0503020204020204" pitchFamily="34" charset="-122"/>
                <a:ea typeface="Microsoft YaHei" panose="020B0503020204020204" pitchFamily="34" charset="-122"/>
              </a:rPr>
              <a:t>(</a:t>
            </a:r>
            <a:r>
              <a:rPr lang="zh-TW" altLang="en-US" sz="4000" b="1" dirty="0">
                <a:latin typeface="Microsoft YaHei" panose="020B0503020204020204" pitchFamily="34" charset="-122"/>
                <a:ea typeface="Microsoft YaHei" panose="020B0503020204020204" pitchFamily="34" charset="-122"/>
              </a:rPr>
              <a:t>部定課程</a:t>
            </a:r>
            <a:r>
              <a:rPr lang="en-US" altLang="zh-TW" sz="4000" b="1" dirty="0">
                <a:solidFill>
                  <a:srgbClr val="000000"/>
                </a:solidFill>
                <a:latin typeface="Microsoft YaHei" panose="020B0503020204020204" pitchFamily="34" charset="-122"/>
                <a:ea typeface="Microsoft YaHei" panose="020B0503020204020204" pitchFamily="34" charset="-122"/>
              </a:rPr>
              <a:t>)</a:t>
            </a:r>
            <a:r>
              <a:rPr lang="en-US" altLang="zh-TW" sz="4000" b="1" i="1" dirty="0">
                <a:solidFill>
                  <a:srgbClr val="FF66FF"/>
                </a:solidFill>
                <a:latin typeface="Microsoft YaHei" panose="020B0503020204020204" pitchFamily="34" charset="-122"/>
                <a:ea typeface="Microsoft YaHei" panose="020B0503020204020204" pitchFamily="34" charset="-122"/>
              </a:rPr>
              <a:t>(</a:t>
            </a:r>
            <a:r>
              <a:rPr lang="zh-TW" altLang="en-US" sz="4000" b="1" i="1" dirty="0">
                <a:solidFill>
                  <a:srgbClr val="FF66FF"/>
                </a:solidFill>
                <a:latin typeface="Microsoft YaHei" panose="020B0503020204020204" pitchFamily="34" charset="-122"/>
                <a:ea typeface="Microsoft YaHei" panose="020B0503020204020204" pitchFamily="34" charset="-122"/>
              </a:rPr>
              <a:t>若評鑑彈課請刪掉此頁</a:t>
            </a:r>
            <a:r>
              <a:rPr lang="en-US" altLang="zh-TW" sz="4000" b="1" i="1" dirty="0">
                <a:solidFill>
                  <a:srgbClr val="FF66FF"/>
                </a:solidFill>
                <a:latin typeface="Microsoft YaHei" panose="020B0503020204020204" pitchFamily="34" charset="-122"/>
                <a:ea typeface="Microsoft YaHei" panose="020B0503020204020204" pitchFamily="34" charset="-122"/>
              </a:rPr>
              <a:t>)</a:t>
            </a:r>
            <a:endParaRPr lang="zh-TW" altLang="en-US" sz="4000" b="1" i="1" dirty="0">
              <a:solidFill>
                <a:srgbClr val="FF66FF"/>
              </a:solidFill>
              <a:latin typeface="Microsoft YaHei" panose="020B0503020204020204" pitchFamily="34" charset="-122"/>
              <a:ea typeface="Microsoft YaHei" panose="020B0503020204020204" pitchFamily="34" charset="-122"/>
            </a:endParaRPr>
          </a:p>
        </p:txBody>
      </p:sp>
      <p:graphicFrame>
        <p:nvGraphicFramePr>
          <p:cNvPr id="10" name="表格 9">
            <a:extLst>
              <a:ext uri="{FF2B5EF4-FFF2-40B4-BE49-F238E27FC236}">
                <a16:creationId xmlns:a16="http://schemas.microsoft.com/office/drawing/2014/main" id="{0B960362-CDB3-4B0C-B665-6AE98B15D1F5}"/>
              </a:ext>
            </a:extLst>
          </p:cNvPr>
          <p:cNvGraphicFramePr>
            <a:graphicFrameLocks noGrp="1"/>
          </p:cNvGraphicFramePr>
          <p:nvPr>
            <p:extLst>
              <p:ext uri="{D42A27DB-BD31-4B8C-83A1-F6EECF244321}">
                <p14:modId xmlns:p14="http://schemas.microsoft.com/office/powerpoint/2010/main" val="1537713490"/>
              </p:ext>
            </p:extLst>
          </p:nvPr>
        </p:nvGraphicFramePr>
        <p:xfrm>
          <a:off x="244640" y="1182573"/>
          <a:ext cx="11684504" cy="4966325"/>
        </p:xfrm>
        <a:graphic>
          <a:graphicData uri="http://schemas.openxmlformats.org/drawingml/2006/table">
            <a:tbl>
              <a:tblPr>
                <a:tableStyleId>{5C22544A-7EE6-4342-B048-85BDC9FD1C3A}</a:tableStyleId>
              </a:tblPr>
              <a:tblGrid>
                <a:gridCol w="722304">
                  <a:extLst>
                    <a:ext uri="{9D8B030D-6E8A-4147-A177-3AD203B41FA5}">
                      <a16:colId xmlns:a16="http://schemas.microsoft.com/office/drawing/2014/main" val="3795896533"/>
                    </a:ext>
                  </a:extLst>
                </a:gridCol>
                <a:gridCol w="830433">
                  <a:extLst>
                    <a:ext uri="{9D8B030D-6E8A-4147-A177-3AD203B41FA5}">
                      <a16:colId xmlns:a16="http://schemas.microsoft.com/office/drawing/2014/main" val="323442033"/>
                    </a:ext>
                  </a:extLst>
                </a:gridCol>
                <a:gridCol w="3127054">
                  <a:extLst>
                    <a:ext uri="{9D8B030D-6E8A-4147-A177-3AD203B41FA5}">
                      <a16:colId xmlns:a16="http://schemas.microsoft.com/office/drawing/2014/main" val="3749180070"/>
                    </a:ext>
                  </a:extLst>
                </a:gridCol>
                <a:gridCol w="2199398">
                  <a:extLst>
                    <a:ext uri="{9D8B030D-6E8A-4147-A177-3AD203B41FA5}">
                      <a16:colId xmlns:a16="http://schemas.microsoft.com/office/drawing/2014/main" val="1852961125"/>
                    </a:ext>
                  </a:extLst>
                </a:gridCol>
                <a:gridCol w="2199398">
                  <a:extLst>
                    <a:ext uri="{9D8B030D-6E8A-4147-A177-3AD203B41FA5}">
                      <a16:colId xmlns:a16="http://schemas.microsoft.com/office/drawing/2014/main" val="4277095266"/>
                    </a:ext>
                  </a:extLst>
                </a:gridCol>
                <a:gridCol w="1167797">
                  <a:extLst>
                    <a:ext uri="{9D8B030D-6E8A-4147-A177-3AD203B41FA5}">
                      <a16:colId xmlns:a16="http://schemas.microsoft.com/office/drawing/2014/main" val="3378643298"/>
                    </a:ext>
                  </a:extLst>
                </a:gridCol>
                <a:gridCol w="1438120">
                  <a:extLst>
                    <a:ext uri="{9D8B030D-6E8A-4147-A177-3AD203B41FA5}">
                      <a16:colId xmlns:a16="http://schemas.microsoft.com/office/drawing/2014/main" val="4281537198"/>
                    </a:ext>
                  </a:extLst>
                </a:gridCol>
              </a:tblGrid>
              <a:tr h="69135">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評鑑</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層面</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評鑑重點</a:t>
                      </a:r>
                      <a:r>
                        <a:rPr lang="en-US" altLang="zh-TW" sz="2400" dirty="0">
                          <a:effectLst/>
                          <a:latin typeface="標楷體" panose="03000509000000000000" pitchFamily="65" charset="-120"/>
                          <a:ea typeface="標楷體" panose="03000509000000000000" pitchFamily="65" charset="-120"/>
                        </a:rPr>
                        <a:t>/</a:t>
                      </a:r>
                      <a:r>
                        <a:rPr lang="zh-TW" sz="2400" dirty="0">
                          <a:effectLst/>
                          <a:latin typeface="標楷體" panose="03000509000000000000" pitchFamily="65" charset="-120"/>
                          <a:ea typeface="標楷體" panose="03000509000000000000" pitchFamily="65" charset="-120"/>
                        </a:rPr>
                        <a:t>評鑑細項</a:t>
                      </a: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zh-TW" sz="28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評鑑工具</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a:solidFill>
                            <a:srgbClr val="FF66FF"/>
                          </a:solidFill>
                          <a:effectLst/>
                          <a:latin typeface="標楷體" panose="03000509000000000000" pitchFamily="65" charset="-120"/>
                          <a:ea typeface="標楷體" panose="03000509000000000000" pitchFamily="65" charset="-120"/>
                        </a:rPr>
                        <a:t>(</a:t>
                      </a:r>
                      <a:r>
                        <a:rPr lang="zh-TW" altLang="en-US" sz="2400" b="1" dirty="0">
                          <a:solidFill>
                            <a:srgbClr val="FF66FF"/>
                          </a:solidFill>
                          <a:effectLst/>
                          <a:latin typeface="標楷體" panose="03000509000000000000" pitchFamily="65" charset="-120"/>
                          <a:ea typeface="標楷體" panose="03000509000000000000" pitchFamily="65" charset="-120"/>
                        </a:rPr>
                        <a:t>請列點寫出評鑑工具</a:t>
                      </a:r>
                      <a:r>
                        <a:rPr lang="en-US" altLang="zh-TW" sz="2400" b="1" dirty="0">
                          <a:solidFill>
                            <a:srgbClr val="FF66FF"/>
                          </a:solidFill>
                          <a:effectLst/>
                          <a:latin typeface="標楷體" panose="03000509000000000000" pitchFamily="65" charset="-120"/>
                          <a:ea typeface="標楷體" panose="03000509000000000000" pitchFamily="65" charset="-120"/>
                        </a:rPr>
                        <a:t>)</a:t>
                      </a:r>
                      <a:endParaRPr lang="zh-TW" altLang="zh-TW" sz="2400" b="1"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檢核方式</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評估</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結果</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1200"/>
                        </a:spcAft>
                      </a:pPr>
                      <a:r>
                        <a:rPr lang="zh-TW" sz="2400" dirty="0">
                          <a:effectLst/>
                          <a:latin typeface="標楷體" panose="03000509000000000000" pitchFamily="65" charset="-120"/>
                          <a:ea typeface="標楷體" panose="03000509000000000000" pitchFamily="65" charset="-120"/>
                        </a:rPr>
                        <a:t>質性</a:t>
                      </a:r>
                      <a:br>
                        <a:rPr lang="en-US" altLang="zh-TW" sz="2400" dirty="0">
                          <a:effectLst/>
                          <a:latin typeface="標楷體" panose="03000509000000000000" pitchFamily="65" charset="-120"/>
                          <a:ea typeface="標楷體" panose="03000509000000000000" pitchFamily="65" charset="-120"/>
                        </a:rPr>
                      </a:br>
                      <a:r>
                        <a:rPr lang="zh-TW" altLang="en-US" sz="2400" dirty="0">
                          <a:effectLst/>
                          <a:latin typeface="標楷體" panose="03000509000000000000" pitchFamily="65" charset="-120"/>
                          <a:ea typeface="標楷體" panose="03000509000000000000" pitchFamily="65" charset="-120"/>
                        </a:rPr>
                        <a:t>敘</a:t>
                      </a:r>
                      <a:r>
                        <a:rPr lang="zh-TW" sz="2400" dirty="0">
                          <a:effectLst/>
                          <a:latin typeface="標楷體" panose="03000509000000000000" pitchFamily="65" charset="-120"/>
                          <a:ea typeface="標楷體" panose="03000509000000000000" pitchFamily="65" charset="-120"/>
                        </a:rPr>
                        <a:t>述</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lang="en-US" altLang="zh-TW" sz="1400" dirty="0">
                          <a:solidFill>
                            <a:srgbClr val="FF66FF"/>
                          </a:solidFill>
                          <a:effectLst/>
                          <a:latin typeface="標楷體" panose="03000509000000000000" pitchFamily="65" charset="-120"/>
                          <a:ea typeface="標楷體" panose="03000509000000000000" pitchFamily="65" charset="-120"/>
                        </a:rPr>
                        <a:t>(</a:t>
                      </a:r>
                      <a:r>
                        <a:rPr lang="zh-TW" altLang="en-US" sz="1400" dirty="0">
                          <a:solidFill>
                            <a:srgbClr val="FF66FF"/>
                          </a:solidFill>
                          <a:effectLst/>
                          <a:latin typeface="標楷體" panose="03000509000000000000" pitchFamily="65" charset="-120"/>
                          <a:ea typeface="標楷體" panose="03000509000000000000" pitchFamily="65" charset="-120"/>
                        </a:rPr>
                        <a:t>反思課程在該項重點有甚麼發現或改進之處</a:t>
                      </a:r>
                      <a:r>
                        <a:rPr lang="en-US" altLang="zh-TW" sz="1400" dirty="0">
                          <a:solidFill>
                            <a:srgbClr val="FF66FF"/>
                          </a:solidFill>
                          <a:effectLst/>
                          <a:latin typeface="標楷體" panose="03000509000000000000" pitchFamily="65" charset="-120"/>
                          <a:ea typeface="標楷體" panose="03000509000000000000" pitchFamily="65" charset="-120"/>
                        </a:rPr>
                        <a:t>)</a:t>
                      </a:r>
                      <a:endParaRPr lang="zh-TW" altLang="zh-TW" sz="1400"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1051464"/>
                  </a:ext>
                </a:extLst>
              </a:tr>
              <a:tr h="1475282">
                <a:tc rowSpan="2">
                  <a:txBody>
                    <a:bodyPr/>
                    <a:lstStyle/>
                    <a:p>
                      <a:pPr algn="ctr">
                        <a:spcAft>
                          <a:spcPts val="0"/>
                        </a:spcAft>
                      </a:pPr>
                      <a:r>
                        <a:rPr lang="zh-TW" sz="2400" b="1" dirty="0">
                          <a:solidFill>
                            <a:schemeClr val="accent2">
                              <a:lumMod val="75000"/>
                            </a:schemeClr>
                          </a:solidFill>
                          <a:effectLst/>
                          <a:latin typeface="標楷體" panose="03000509000000000000" pitchFamily="65" charset="-120"/>
                          <a:ea typeface="標楷體" panose="03000509000000000000" pitchFamily="65" charset="-120"/>
                        </a:rPr>
                        <a:t>課</a:t>
                      </a:r>
                      <a:br>
                        <a:rPr lang="en-US" altLang="zh-TW" sz="2400" b="1" dirty="0">
                          <a:solidFill>
                            <a:schemeClr val="accent2">
                              <a:lumMod val="75000"/>
                            </a:schemeClr>
                          </a:solidFill>
                          <a:effectLst/>
                          <a:latin typeface="標楷體" panose="03000509000000000000" pitchFamily="65" charset="-120"/>
                          <a:ea typeface="標楷體" panose="03000509000000000000" pitchFamily="65" charset="-120"/>
                        </a:rPr>
                      </a:br>
                      <a:r>
                        <a:rPr lang="zh-TW" sz="2400" b="1" dirty="0">
                          <a:solidFill>
                            <a:schemeClr val="accent2">
                              <a:lumMod val="75000"/>
                            </a:schemeClr>
                          </a:solidFill>
                          <a:effectLst/>
                          <a:latin typeface="標楷體" panose="03000509000000000000" pitchFamily="65" charset="-120"/>
                          <a:ea typeface="標楷體" panose="03000509000000000000" pitchFamily="65" charset="-120"/>
                        </a:rPr>
                        <a:t>程</a:t>
                      </a:r>
                      <a:br>
                        <a:rPr lang="en-US" altLang="zh-TW" sz="2400" b="1" dirty="0">
                          <a:solidFill>
                            <a:schemeClr val="accent2">
                              <a:lumMod val="75000"/>
                            </a:schemeClr>
                          </a:solidFill>
                          <a:effectLst/>
                          <a:latin typeface="標楷體" panose="03000509000000000000" pitchFamily="65" charset="-120"/>
                          <a:ea typeface="標楷體" panose="03000509000000000000" pitchFamily="65" charset="-120"/>
                        </a:rPr>
                      </a:br>
                      <a:r>
                        <a:rPr lang="zh-TW" altLang="en-US" sz="2400" b="1" dirty="0">
                          <a:solidFill>
                            <a:schemeClr val="accent2">
                              <a:lumMod val="75000"/>
                            </a:schemeClr>
                          </a:solidFill>
                          <a:effectLst/>
                          <a:latin typeface="標楷體" panose="03000509000000000000" pitchFamily="65" charset="-120"/>
                          <a:ea typeface="標楷體" panose="03000509000000000000" pitchFamily="65" charset="-120"/>
                        </a:rPr>
                        <a:t>實施</a:t>
                      </a:r>
                      <a:endParaRPr lang="zh-TW" sz="2400" b="1" dirty="0">
                        <a:solidFill>
                          <a:schemeClr val="accent2">
                            <a:lumMod val="75000"/>
                          </a:schemeClr>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400" dirty="0">
                          <a:effectLst/>
                          <a:latin typeface="標楷體" panose="03000509000000000000" pitchFamily="65" charset="-120"/>
                          <a:ea typeface="標楷體" panose="03000509000000000000" pitchFamily="65" charset="-120"/>
                        </a:rPr>
                        <a:t> </a:t>
                      </a:r>
                      <a:r>
                        <a:rPr lang="en-US" altLang="zh-TW" sz="2400" dirty="0">
                          <a:effectLst/>
                          <a:latin typeface="標楷體" panose="03000509000000000000" pitchFamily="65" charset="-120"/>
                          <a:ea typeface="標楷體" panose="03000509000000000000" pitchFamily="65" charset="-120"/>
                        </a:rPr>
                        <a:t>17</a:t>
                      </a:r>
                      <a:r>
                        <a:rPr lang="en-US" sz="2400" dirty="0">
                          <a:effectLst/>
                          <a:latin typeface="標楷體" panose="03000509000000000000" pitchFamily="65" charset="-120"/>
                          <a:ea typeface="標楷體" panose="03000509000000000000" pitchFamily="65" charset="-120"/>
                        </a:rPr>
                        <a:t>.</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zh-TW" altLang="en-US" sz="2400" dirty="0">
                          <a:effectLst/>
                          <a:latin typeface="標楷體" panose="03000509000000000000" pitchFamily="65" charset="-120"/>
                          <a:ea typeface="標楷體" panose="03000509000000000000" pitchFamily="65" charset="-120"/>
                        </a:rPr>
                        <a:t>教學實施</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17.2</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教師能視課程內容、教學目標、學習重點、學生特質及資源條件，採用相應合適之多元教學策略，並重視教學過程之適性化。</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□依課程內容、學生特質採用相應合適之多 元教學策略</a:t>
                      </a:r>
                    </a:p>
                    <a:p>
                      <a:r>
                        <a:rPr lang="en-US" altLang="zh-TW" sz="1600" kern="1200" dirty="0">
                          <a:solidFill>
                            <a:schemeClr val="dk1"/>
                          </a:solidFill>
                          <a:effectLst/>
                          <a:latin typeface="標楷體" panose="03000509000000000000" pitchFamily="65" charset="-120"/>
                          <a:ea typeface="標楷體" panose="03000509000000000000" pitchFamily="65" charset="-120"/>
                          <a:cs typeface="+mn-cs"/>
                        </a:rPr>
                        <a:t>(</a:t>
                      </a:r>
                      <a:r>
                        <a:rPr lang="zh-TW" altLang="en-US" sz="1600" kern="1200" dirty="0">
                          <a:solidFill>
                            <a:schemeClr val="dk1"/>
                          </a:solidFill>
                          <a:effectLst/>
                          <a:latin typeface="標楷體" panose="03000509000000000000" pitchFamily="65" charset="-120"/>
                          <a:ea typeface="標楷體" panose="03000509000000000000" pitchFamily="65" charset="-120"/>
                          <a:cs typeface="+mn-cs"/>
                        </a:rPr>
                        <a:t>學習策略）</a:t>
                      </a:r>
                    </a:p>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□能依學生能力實施適性化教學</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80694058"/>
                  </a:ext>
                </a:extLst>
              </a:tr>
              <a:tr h="1967043">
                <a:tc vMerge="1">
                  <a:txBody>
                    <a:bodyPr/>
                    <a:lstStyle/>
                    <a:p>
                      <a:endParaRPr lang="zh-TW" altLang="en-US"/>
                    </a:p>
                  </a:txBody>
                  <a:tcPr/>
                </a:tc>
                <a:tc>
                  <a:txBody>
                    <a:bodyPr/>
                    <a:lstStyle/>
                    <a:p>
                      <a:pPr algn="ctr">
                        <a:spcAft>
                          <a:spcPts val="0"/>
                        </a:spcAft>
                      </a:pPr>
                      <a:r>
                        <a:rPr lang="en-US" altLang="zh-TW" sz="2400" dirty="0">
                          <a:effectLst/>
                          <a:latin typeface="標楷體" panose="03000509000000000000" pitchFamily="65" charset="-120"/>
                          <a:ea typeface="標楷體" panose="03000509000000000000" pitchFamily="65" charset="-120"/>
                        </a:rPr>
                        <a:t>18.</a:t>
                      </a:r>
                    </a:p>
                    <a:p>
                      <a:pPr algn="ctr">
                        <a:spcAft>
                          <a:spcPts val="0"/>
                        </a:spcAft>
                      </a:pPr>
                      <a:r>
                        <a:rPr lang="zh-TW" altLang="en-US" sz="2400" dirty="0">
                          <a:effectLst/>
                          <a:latin typeface="標楷體" panose="03000509000000000000" pitchFamily="65" charset="-120"/>
                          <a:ea typeface="標楷體" panose="03000509000000000000" pitchFamily="65" charset="-120"/>
                        </a:rPr>
                        <a:t>評量回饋</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18.1</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教師於教學過程之評量或定期學習成就評量之內容及方法，能掌握課綱及課程計畫規劃之核心素養、能力指標、學習內容與學習表現，並根據評量結果進行學習輔導或教學調整。</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□教學評量掌握課程計畫規劃之核心素養、學習內容與學  習表現</a:t>
                      </a:r>
                    </a:p>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□根據評量結果進行學生學習輔導或教學調整</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16325"/>
                  </a:ext>
                </a:extLst>
              </a:tr>
            </a:tbl>
          </a:graphicData>
        </a:graphic>
      </p:graphicFrame>
    </p:spTree>
    <p:extLst>
      <p:ext uri="{BB962C8B-B14F-4D97-AF65-F5344CB8AC3E}">
        <p14:creationId xmlns:p14="http://schemas.microsoft.com/office/powerpoint/2010/main" val="1195306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11245386"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二、評鑑指標</a:t>
            </a:r>
            <a:r>
              <a:rPr lang="en-US" altLang="zh-TW" sz="4000" b="1" dirty="0">
                <a:latin typeface="Microsoft YaHei" panose="020B0503020204020204" pitchFamily="34" charset="-122"/>
                <a:ea typeface="Microsoft YaHei" panose="020B0503020204020204" pitchFamily="34" charset="-122"/>
              </a:rPr>
              <a:t>(</a:t>
            </a:r>
            <a:r>
              <a:rPr lang="zh-TW" altLang="en-US" sz="4000" b="1" dirty="0">
                <a:latin typeface="Microsoft YaHei" panose="020B0503020204020204" pitchFamily="34" charset="-122"/>
                <a:ea typeface="Microsoft YaHei" panose="020B0503020204020204" pitchFamily="34" charset="-122"/>
              </a:rPr>
              <a:t>部定課程</a:t>
            </a:r>
            <a:r>
              <a:rPr lang="en-US" altLang="zh-TW" sz="4000" b="1" dirty="0">
                <a:solidFill>
                  <a:srgbClr val="000000"/>
                </a:solidFill>
                <a:latin typeface="Microsoft YaHei" panose="020B0503020204020204" pitchFamily="34" charset="-122"/>
                <a:ea typeface="Microsoft YaHei" panose="020B0503020204020204" pitchFamily="34" charset="-122"/>
              </a:rPr>
              <a:t>)</a:t>
            </a:r>
            <a:r>
              <a:rPr lang="en-US" altLang="zh-TW" sz="4000" b="1" i="1" dirty="0">
                <a:solidFill>
                  <a:srgbClr val="FF66FF"/>
                </a:solidFill>
                <a:latin typeface="Microsoft YaHei" panose="020B0503020204020204" pitchFamily="34" charset="-122"/>
                <a:ea typeface="Microsoft YaHei" panose="020B0503020204020204" pitchFamily="34" charset="-122"/>
              </a:rPr>
              <a:t>(</a:t>
            </a:r>
            <a:r>
              <a:rPr lang="zh-TW" altLang="en-US" sz="4000" b="1" i="1" dirty="0">
                <a:solidFill>
                  <a:srgbClr val="FF66FF"/>
                </a:solidFill>
                <a:latin typeface="Microsoft YaHei" panose="020B0503020204020204" pitchFamily="34" charset="-122"/>
                <a:ea typeface="Microsoft YaHei" panose="020B0503020204020204" pitchFamily="34" charset="-122"/>
              </a:rPr>
              <a:t>若評鑑彈課請刪掉此頁</a:t>
            </a:r>
            <a:r>
              <a:rPr lang="en-US" altLang="zh-TW" sz="4000" b="1" i="1" dirty="0">
                <a:solidFill>
                  <a:srgbClr val="FF66FF"/>
                </a:solidFill>
                <a:latin typeface="Microsoft YaHei" panose="020B0503020204020204" pitchFamily="34" charset="-122"/>
                <a:ea typeface="Microsoft YaHei" panose="020B0503020204020204" pitchFamily="34" charset="-122"/>
              </a:rPr>
              <a:t>)</a:t>
            </a:r>
            <a:endParaRPr lang="zh-TW" altLang="en-US" sz="4000" b="1" i="1" dirty="0">
              <a:solidFill>
                <a:srgbClr val="FF66FF"/>
              </a:solidFill>
              <a:latin typeface="Microsoft YaHei" panose="020B0503020204020204" pitchFamily="34" charset="-122"/>
              <a:ea typeface="Microsoft YaHei" panose="020B0503020204020204" pitchFamily="34" charset="-122"/>
            </a:endParaRPr>
          </a:p>
        </p:txBody>
      </p:sp>
      <p:graphicFrame>
        <p:nvGraphicFramePr>
          <p:cNvPr id="10" name="表格 9">
            <a:extLst>
              <a:ext uri="{FF2B5EF4-FFF2-40B4-BE49-F238E27FC236}">
                <a16:creationId xmlns:a16="http://schemas.microsoft.com/office/drawing/2014/main" id="{0B960362-CDB3-4B0C-B665-6AE98B15D1F5}"/>
              </a:ext>
            </a:extLst>
          </p:cNvPr>
          <p:cNvGraphicFramePr>
            <a:graphicFrameLocks noGrp="1"/>
          </p:cNvGraphicFramePr>
          <p:nvPr>
            <p:extLst>
              <p:ext uri="{D42A27DB-BD31-4B8C-83A1-F6EECF244321}">
                <p14:modId xmlns:p14="http://schemas.microsoft.com/office/powerpoint/2010/main" val="1973658283"/>
              </p:ext>
            </p:extLst>
          </p:nvPr>
        </p:nvGraphicFramePr>
        <p:xfrm>
          <a:off x="244640" y="1182573"/>
          <a:ext cx="11684504" cy="4966325"/>
        </p:xfrm>
        <a:graphic>
          <a:graphicData uri="http://schemas.openxmlformats.org/drawingml/2006/table">
            <a:tbl>
              <a:tblPr>
                <a:tableStyleId>{5C22544A-7EE6-4342-B048-85BDC9FD1C3A}</a:tableStyleId>
              </a:tblPr>
              <a:tblGrid>
                <a:gridCol w="722304">
                  <a:extLst>
                    <a:ext uri="{9D8B030D-6E8A-4147-A177-3AD203B41FA5}">
                      <a16:colId xmlns:a16="http://schemas.microsoft.com/office/drawing/2014/main" val="3795896533"/>
                    </a:ext>
                  </a:extLst>
                </a:gridCol>
                <a:gridCol w="830433">
                  <a:extLst>
                    <a:ext uri="{9D8B030D-6E8A-4147-A177-3AD203B41FA5}">
                      <a16:colId xmlns:a16="http://schemas.microsoft.com/office/drawing/2014/main" val="323442033"/>
                    </a:ext>
                  </a:extLst>
                </a:gridCol>
                <a:gridCol w="3127054">
                  <a:extLst>
                    <a:ext uri="{9D8B030D-6E8A-4147-A177-3AD203B41FA5}">
                      <a16:colId xmlns:a16="http://schemas.microsoft.com/office/drawing/2014/main" val="3749180070"/>
                    </a:ext>
                  </a:extLst>
                </a:gridCol>
                <a:gridCol w="2199398">
                  <a:extLst>
                    <a:ext uri="{9D8B030D-6E8A-4147-A177-3AD203B41FA5}">
                      <a16:colId xmlns:a16="http://schemas.microsoft.com/office/drawing/2014/main" val="1852961125"/>
                    </a:ext>
                  </a:extLst>
                </a:gridCol>
                <a:gridCol w="2199398">
                  <a:extLst>
                    <a:ext uri="{9D8B030D-6E8A-4147-A177-3AD203B41FA5}">
                      <a16:colId xmlns:a16="http://schemas.microsoft.com/office/drawing/2014/main" val="4277095266"/>
                    </a:ext>
                  </a:extLst>
                </a:gridCol>
                <a:gridCol w="1167797">
                  <a:extLst>
                    <a:ext uri="{9D8B030D-6E8A-4147-A177-3AD203B41FA5}">
                      <a16:colId xmlns:a16="http://schemas.microsoft.com/office/drawing/2014/main" val="3378643298"/>
                    </a:ext>
                  </a:extLst>
                </a:gridCol>
                <a:gridCol w="1438120">
                  <a:extLst>
                    <a:ext uri="{9D8B030D-6E8A-4147-A177-3AD203B41FA5}">
                      <a16:colId xmlns:a16="http://schemas.microsoft.com/office/drawing/2014/main" val="4281537198"/>
                    </a:ext>
                  </a:extLst>
                </a:gridCol>
              </a:tblGrid>
              <a:tr h="69135">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評鑑</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層面</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評鑑重點</a:t>
                      </a:r>
                      <a:r>
                        <a:rPr lang="en-US" altLang="zh-TW" sz="2400" dirty="0">
                          <a:effectLst/>
                          <a:latin typeface="標楷體" panose="03000509000000000000" pitchFamily="65" charset="-120"/>
                          <a:ea typeface="標楷體" panose="03000509000000000000" pitchFamily="65" charset="-120"/>
                        </a:rPr>
                        <a:t>/</a:t>
                      </a:r>
                      <a:r>
                        <a:rPr lang="zh-TW" sz="2400" dirty="0">
                          <a:effectLst/>
                          <a:latin typeface="標楷體" panose="03000509000000000000" pitchFamily="65" charset="-120"/>
                          <a:ea typeface="標楷體" panose="03000509000000000000" pitchFamily="65" charset="-120"/>
                        </a:rPr>
                        <a:t>評鑑細項</a:t>
                      </a: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zh-TW" sz="28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評鑑工具</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a:solidFill>
                            <a:srgbClr val="FF66FF"/>
                          </a:solidFill>
                          <a:effectLst/>
                          <a:latin typeface="標楷體" panose="03000509000000000000" pitchFamily="65" charset="-120"/>
                          <a:ea typeface="標楷體" panose="03000509000000000000" pitchFamily="65" charset="-120"/>
                        </a:rPr>
                        <a:t>(</a:t>
                      </a:r>
                      <a:r>
                        <a:rPr lang="zh-TW" altLang="en-US" sz="2400" b="1" dirty="0">
                          <a:solidFill>
                            <a:srgbClr val="FF66FF"/>
                          </a:solidFill>
                          <a:effectLst/>
                          <a:latin typeface="標楷體" panose="03000509000000000000" pitchFamily="65" charset="-120"/>
                          <a:ea typeface="標楷體" panose="03000509000000000000" pitchFamily="65" charset="-120"/>
                        </a:rPr>
                        <a:t>請列點寫出評鑑工具</a:t>
                      </a:r>
                      <a:r>
                        <a:rPr lang="en-US" altLang="zh-TW" sz="2400" b="1" dirty="0">
                          <a:solidFill>
                            <a:srgbClr val="FF66FF"/>
                          </a:solidFill>
                          <a:effectLst/>
                          <a:latin typeface="標楷體" panose="03000509000000000000" pitchFamily="65" charset="-120"/>
                          <a:ea typeface="標楷體" panose="03000509000000000000" pitchFamily="65" charset="-120"/>
                        </a:rPr>
                        <a:t>)</a:t>
                      </a:r>
                      <a:endParaRPr lang="zh-TW" altLang="zh-TW" sz="2400" b="1"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檢核方式</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評估</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結果</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lang="zh-TW" sz="2400" dirty="0">
                          <a:effectLst/>
                          <a:latin typeface="標楷體" panose="03000509000000000000" pitchFamily="65" charset="-120"/>
                          <a:ea typeface="標楷體" panose="03000509000000000000" pitchFamily="65" charset="-120"/>
                        </a:rPr>
                        <a:t>質性</a:t>
                      </a:r>
                      <a:br>
                        <a:rPr lang="en-US" altLang="zh-TW" sz="2400" dirty="0">
                          <a:effectLst/>
                          <a:latin typeface="標楷體" panose="03000509000000000000" pitchFamily="65" charset="-120"/>
                          <a:ea typeface="標楷體" panose="03000509000000000000" pitchFamily="65" charset="-120"/>
                        </a:rPr>
                      </a:br>
                      <a:r>
                        <a:rPr lang="zh-TW" altLang="en-US" sz="2400" dirty="0">
                          <a:effectLst/>
                          <a:latin typeface="標楷體" panose="03000509000000000000" pitchFamily="65" charset="-120"/>
                          <a:ea typeface="標楷體" panose="03000509000000000000" pitchFamily="65" charset="-120"/>
                        </a:rPr>
                        <a:t>敘</a:t>
                      </a:r>
                      <a:r>
                        <a:rPr lang="zh-TW" sz="2400" dirty="0">
                          <a:effectLst/>
                          <a:latin typeface="標楷體" panose="03000509000000000000" pitchFamily="65" charset="-120"/>
                          <a:ea typeface="標楷體" panose="03000509000000000000" pitchFamily="65" charset="-120"/>
                        </a:rPr>
                        <a:t>述</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lang="en-US" altLang="zh-TW" sz="1400" dirty="0">
                          <a:solidFill>
                            <a:srgbClr val="FF66FF"/>
                          </a:solidFill>
                          <a:effectLst/>
                          <a:latin typeface="標楷體" panose="03000509000000000000" pitchFamily="65" charset="-120"/>
                          <a:ea typeface="標楷體" panose="03000509000000000000" pitchFamily="65" charset="-120"/>
                        </a:rPr>
                        <a:t>(</a:t>
                      </a:r>
                      <a:r>
                        <a:rPr lang="zh-TW" altLang="en-US" sz="1400" dirty="0">
                          <a:solidFill>
                            <a:srgbClr val="FF66FF"/>
                          </a:solidFill>
                          <a:effectLst/>
                          <a:latin typeface="標楷體" panose="03000509000000000000" pitchFamily="65" charset="-120"/>
                          <a:ea typeface="標楷體" panose="03000509000000000000" pitchFamily="65" charset="-120"/>
                        </a:rPr>
                        <a:t>反思課程在該項重點有甚麼發現或改進之處</a:t>
                      </a:r>
                      <a:r>
                        <a:rPr lang="en-US" altLang="zh-TW" sz="1400" dirty="0">
                          <a:solidFill>
                            <a:srgbClr val="FF66FF"/>
                          </a:solidFill>
                          <a:effectLst/>
                          <a:latin typeface="標楷體" panose="03000509000000000000" pitchFamily="65" charset="-120"/>
                          <a:ea typeface="標楷體" panose="03000509000000000000" pitchFamily="65" charset="-120"/>
                        </a:rPr>
                        <a:t>)</a:t>
                      </a:r>
                      <a:endParaRPr lang="zh-TW" altLang="zh-TW" sz="1400"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1051464"/>
                  </a:ext>
                </a:extLst>
              </a:tr>
              <a:tr h="1475282">
                <a:tc rowSpan="2">
                  <a:txBody>
                    <a:bodyPr/>
                    <a:lstStyle/>
                    <a:p>
                      <a:pPr algn="ctr">
                        <a:spcAft>
                          <a:spcPts val="0"/>
                        </a:spcAft>
                      </a:pPr>
                      <a:r>
                        <a:rPr lang="zh-TW" sz="2400" b="1" dirty="0">
                          <a:solidFill>
                            <a:srgbClr val="336600"/>
                          </a:solidFill>
                          <a:effectLst/>
                          <a:latin typeface="標楷體" panose="03000509000000000000" pitchFamily="65" charset="-120"/>
                          <a:ea typeface="標楷體" panose="03000509000000000000" pitchFamily="65" charset="-120"/>
                        </a:rPr>
                        <a:t>課</a:t>
                      </a:r>
                      <a:br>
                        <a:rPr lang="en-US" altLang="zh-TW" sz="2400" b="1" dirty="0">
                          <a:solidFill>
                            <a:srgbClr val="336600"/>
                          </a:solidFill>
                          <a:effectLst/>
                          <a:latin typeface="標楷體" panose="03000509000000000000" pitchFamily="65" charset="-120"/>
                          <a:ea typeface="標楷體" panose="03000509000000000000" pitchFamily="65" charset="-120"/>
                        </a:rPr>
                      </a:br>
                      <a:r>
                        <a:rPr lang="zh-TW" sz="2400" b="1" dirty="0">
                          <a:solidFill>
                            <a:srgbClr val="336600"/>
                          </a:solidFill>
                          <a:effectLst/>
                          <a:latin typeface="標楷體" panose="03000509000000000000" pitchFamily="65" charset="-120"/>
                          <a:ea typeface="標楷體" panose="03000509000000000000" pitchFamily="65" charset="-120"/>
                        </a:rPr>
                        <a:t>程</a:t>
                      </a:r>
                      <a:br>
                        <a:rPr lang="en-US" altLang="zh-TW" sz="2400" b="1" dirty="0">
                          <a:solidFill>
                            <a:srgbClr val="336600"/>
                          </a:solidFill>
                          <a:effectLst/>
                          <a:latin typeface="標楷體" panose="03000509000000000000" pitchFamily="65" charset="-120"/>
                          <a:ea typeface="標楷體" panose="03000509000000000000" pitchFamily="65" charset="-120"/>
                        </a:rPr>
                      </a:br>
                      <a:r>
                        <a:rPr lang="zh-TW" altLang="en-US" sz="2400" b="1" dirty="0">
                          <a:solidFill>
                            <a:srgbClr val="336600"/>
                          </a:solidFill>
                          <a:effectLst/>
                          <a:latin typeface="標楷體" panose="03000509000000000000" pitchFamily="65" charset="-120"/>
                          <a:ea typeface="標楷體" panose="03000509000000000000" pitchFamily="65" charset="-120"/>
                        </a:rPr>
                        <a:t>效果</a:t>
                      </a:r>
                      <a:endParaRPr lang="zh-TW" sz="2400" b="1" dirty="0">
                        <a:solidFill>
                          <a:srgbClr val="336600"/>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400" dirty="0">
                          <a:effectLst/>
                          <a:latin typeface="標楷體" panose="03000509000000000000" pitchFamily="65" charset="-120"/>
                          <a:ea typeface="標楷體" panose="03000509000000000000" pitchFamily="65" charset="-120"/>
                        </a:rPr>
                        <a:t> </a:t>
                      </a:r>
                      <a:r>
                        <a:rPr lang="en-US" altLang="zh-TW" sz="2400" dirty="0">
                          <a:effectLst/>
                          <a:latin typeface="標楷體" panose="03000509000000000000" pitchFamily="65" charset="-120"/>
                          <a:ea typeface="標楷體" panose="03000509000000000000" pitchFamily="65" charset="-120"/>
                        </a:rPr>
                        <a:t>19</a:t>
                      </a:r>
                      <a:r>
                        <a:rPr lang="en-US" sz="2400" dirty="0">
                          <a:effectLst/>
                          <a:latin typeface="標楷體" panose="03000509000000000000" pitchFamily="65" charset="-120"/>
                          <a:ea typeface="標楷體" panose="03000509000000000000" pitchFamily="65" charset="-120"/>
                        </a:rPr>
                        <a:t>.</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zh-TW" altLang="en-US" sz="2400" dirty="0">
                          <a:effectLst/>
                          <a:latin typeface="標楷體" panose="03000509000000000000" pitchFamily="65" charset="-120"/>
                          <a:ea typeface="標楷體" panose="03000509000000000000" pitchFamily="65" charset="-120"/>
                        </a:rPr>
                        <a:t>素養達成</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19.1</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各學習階段</a:t>
                      </a: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年級學生於各領域的學習結果表現， 能達成各該領域課綱訂定之本教育階段核心素養，並精熟各學習重點。</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□教學實施後學生學習結果表現能達成各學習階段核心素養</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80694058"/>
                  </a:ext>
                </a:extLst>
              </a:tr>
              <a:tr h="1967043">
                <a:tc vMerge="1">
                  <a:txBody>
                    <a:bodyPr/>
                    <a:lstStyle/>
                    <a:p>
                      <a:endParaRPr lang="zh-TW" altLang="en-US"/>
                    </a:p>
                  </a:txBody>
                  <a:tcPr/>
                </a:tc>
                <a:tc>
                  <a:txBody>
                    <a:bodyPr/>
                    <a:lstStyle/>
                    <a:p>
                      <a:pPr algn="ctr">
                        <a:spcAft>
                          <a:spcPts val="0"/>
                        </a:spcAft>
                      </a:pPr>
                      <a:r>
                        <a:rPr lang="en-US" altLang="zh-TW" sz="2400" dirty="0">
                          <a:effectLst/>
                          <a:latin typeface="標楷體" panose="03000509000000000000" pitchFamily="65" charset="-120"/>
                          <a:ea typeface="標楷體" panose="03000509000000000000" pitchFamily="65" charset="-120"/>
                        </a:rPr>
                        <a:t>20.</a:t>
                      </a:r>
                    </a:p>
                    <a:p>
                      <a:pPr algn="ctr">
                        <a:spcAft>
                          <a:spcPts val="0"/>
                        </a:spcAft>
                      </a:pPr>
                      <a:r>
                        <a:rPr lang="zh-TW" altLang="en-US" sz="2400" dirty="0">
                          <a:effectLst/>
                          <a:latin typeface="標楷體" panose="03000509000000000000" pitchFamily="65" charset="-120"/>
                          <a:ea typeface="標楷體" panose="03000509000000000000" pitchFamily="65" charset="-120"/>
                        </a:rPr>
                        <a:t>持續進展</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20.1</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學生在各領域之學習結果表現，於各年級和學習階段具有持續進展的現象。</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□教學實施後學生學習結果表現具有持續進展的現象</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16325"/>
                  </a:ext>
                </a:extLst>
              </a:tr>
            </a:tbl>
          </a:graphicData>
        </a:graphic>
      </p:graphicFrame>
    </p:spTree>
    <p:extLst>
      <p:ext uri="{BB962C8B-B14F-4D97-AF65-F5344CB8AC3E}">
        <p14:creationId xmlns:p14="http://schemas.microsoft.com/office/powerpoint/2010/main" val="344365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FAFE7"/>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4288353"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三、評鑑結果運用</a:t>
            </a:r>
            <a:endParaRPr lang="zh-TW" altLang="en-US" sz="4000" b="1" i="1" dirty="0">
              <a:solidFill>
                <a:srgbClr val="FF66FF"/>
              </a:solidFill>
              <a:latin typeface="Microsoft YaHei" panose="020B0503020204020204" pitchFamily="34" charset="-122"/>
              <a:ea typeface="Microsoft YaHei" panose="020B0503020204020204" pitchFamily="34" charset="-122"/>
            </a:endParaRPr>
          </a:p>
        </p:txBody>
      </p:sp>
      <p:sp>
        <p:nvSpPr>
          <p:cNvPr id="7" name="文字方塊 6">
            <a:extLst>
              <a:ext uri="{FF2B5EF4-FFF2-40B4-BE49-F238E27FC236}">
                <a16:creationId xmlns:a16="http://schemas.microsoft.com/office/drawing/2014/main" id="{4018E1AB-4420-4B04-9EB0-FD48A761DFD9}"/>
              </a:ext>
            </a:extLst>
          </p:cNvPr>
          <p:cNvSpPr txBox="1"/>
          <p:nvPr/>
        </p:nvSpPr>
        <p:spPr>
          <a:xfrm>
            <a:off x="629770" y="1035056"/>
            <a:ext cx="10158550" cy="523220"/>
          </a:xfrm>
          <a:prstGeom prst="rect">
            <a:avLst/>
          </a:prstGeom>
          <a:noFill/>
        </p:spPr>
        <p:txBody>
          <a:bodyPr wrap="none" rtlCol="0">
            <a:spAutoFit/>
          </a:bodyPr>
          <a:lstStyle/>
          <a:p>
            <a:pPr algn="ctr"/>
            <a:r>
              <a:rPr lang="en-US" altLang="zh-TW" sz="2800" b="1" dirty="0">
                <a:solidFill>
                  <a:srgbClr val="FF66FF"/>
                </a:solidFill>
                <a:latin typeface="Microsoft YaHei" panose="020B0503020204020204" pitchFamily="34" charset="-122"/>
                <a:ea typeface="Microsoft YaHei" panose="020B0503020204020204" pitchFamily="34" charset="-122"/>
              </a:rPr>
              <a:t>(</a:t>
            </a:r>
            <a:r>
              <a:rPr lang="zh-TW" altLang="en-US" sz="2800" b="1" dirty="0">
                <a:solidFill>
                  <a:srgbClr val="FF66FF"/>
                </a:solidFill>
                <a:latin typeface="Microsoft YaHei" panose="020B0503020204020204" pitchFamily="34" charset="-122"/>
                <a:ea typeface="Microsoft YaHei" panose="020B0503020204020204" pitchFamily="34" charset="-122"/>
              </a:rPr>
              <a:t>簡單來說就是評鑑完成後的省思，與課程可以再修正的地方</a:t>
            </a:r>
            <a:r>
              <a:rPr lang="en-US" altLang="zh-TW" sz="2800" b="1" dirty="0">
                <a:solidFill>
                  <a:srgbClr val="FF66FF"/>
                </a:solidFill>
                <a:latin typeface="Microsoft YaHei" panose="020B0503020204020204" pitchFamily="34" charset="-122"/>
                <a:ea typeface="Microsoft YaHei" panose="020B0503020204020204" pitchFamily="34" charset="-122"/>
              </a:rPr>
              <a:t>)</a:t>
            </a:r>
            <a:endParaRPr lang="zh-TW" altLang="en-US" sz="2800" b="1" dirty="0">
              <a:solidFill>
                <a:srgbClr val="FF66FF"/>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135510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4801314"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一、評鑑對象與目標</a:t>
            </a:r>
          </a:p>
        </p:txBody>
      </p:sp>
      <p:sp>
        <p:nvSpPr>
          <p:cNvPr id="9" name="文字方塊 8">
            <a:extLst>
              <a:ext uri="{FF2B5EF4-FFF2-40B4-BE49-F238E27FC236}">
                <a16:creationId xmlns:a16="http://schemas.microsoft.com/office/drawing/2014/main" id="{806D6031-0D5A-45D6-B264-ACF58661144E}"/>
              </a:ext>
            </a:extLst>
          </p:cNvPr>
          <p:cNvSpPr txBox="1"/>
          <p:nvPr/>
        </p:nvSpPr>
        <p:spPr>
          <a:xfrm>
            <a:off x="846806" y="946388"/>
            <a:ext cx="4849404" cy="954107"/>
          </a:xfrm>
          <a:prstGeom prst="rect">
            <a:avLst/>
          </a:prstGeom>
          <a:noFill/>
        </p:spPr>
        <p:txBody>
          <a:bodyPr wrap="none" rtlCol="0">
            <a:spAutoFit/>
          </a:bodyPr>
          <a:lstStyle/>
          <a:p>
            <a:r>
              <a:rPr lang="en-US" altLang="zh-TW" sz="3200" dirty="0">
                <a:latin typeface="Microsoft YaHei" panose="020B0503020204020204" pitchFamily="34" charset="-122"/>
                <a:ea typeface="Microsoft YaHei" panose="020B0503020204020204" pitchFamily="34" charset="-122"/>
              </a:rPr>
              <a:t>(</a:t>
            </a:r>
            <a:r>
              <a:rPr lang="zh-TW" altLang="en-US" sz="3200" dirty="0">
                <a:latin typeface="Microsoft YaHei" panose="020B0503020204020204" pitchFamily="34" charset="-122"/>
                <a:ea typeface="Microsoft YaHei" panose="020B0503020204020204" pitchFamily="34" charset="-122"/>
              </a:rPr>
              <a:t>一</a:t>
            </a:r>
            <a:r>
              <a:rPr lang="en-US" altLang="zh-TW" sz="3200" dirty="0">
                <a:latin typeface="Microsoft YaHei" panose="020B0503020204020204" pitchFamily="34" charset="-122"/>
                <a:ea typeface="Microsoft YaHei" panose="020B0503020204020204" pitchFamily="34" charset="-122"/>
              </a:rPr>
              <a:t>)</a:t>
            </a:r>
            <a:r>
              <a:rPr lang="zh-TW" altLang="en-US" sz="3200" dirty="0">
                <a:latin typeface="Microsoft YaHei" panose="020B0503020204020204" pitchFamily="34" charset="-122"/>
                <a:ea typeface="Microsoft YaHei" panose="020B0503020204020204" pitchFamily="34" charset="-122"/>
              </a:rPr>
              <a:t>評鑑學校：</a:t>
            </a:r>
            <a:r>
              <a:rPr lang="en-US" altLang="zh-TW" sz="3200" dirty="0">
                <a:latin typeface="Microsoft YaHei" panose="020B0503020204020204" pitchFamily="34" charset="-122"/>
                <a:ea typeface="Microsoft YaHei" panose="020B0503020204020204" pitchFamily="34" charset="-122"/>
              </a:rPr>
              <a:t>______</a:t>
            </a:r>
            <a:r>
              <a:rPr lang="zh-TW" altLang="en-US" sz="3200" dirty="0">
                <a:latin typeface="Microsoft YaHei" panose="020B0503020204020204" pitchFamily="34" charset="-122"/>
                <a:ea typeface="Microsoft YaHei" panose="020B0503020204020204" pitchFamily="34" charset="-122"/>
              </a:rPr>
              <a:t>國中</a:t>
            </a:r>
            <a:endParaRPr lang="en-US" altLang="zh-TW" sz="3200" dirty="0">
              <a:latin typeface="Microsoft YaHei" panose="020B0503020204020204" pitchFamily="34" charset="-122"/>
              <a:ea typeface="Microsoft YaHei" panose="020B0503020204020204" pitchFamily="34" charset="-122"/>
            </a:endParaRPr>
          </a:p>
          <a:p>
            <a:r>
              <a:rPr lang="zh-TW" altLang="en-US" sz="2400" i="1" dirty="0">
                <a:solidFill>
                  <a:srgbClr val="FF66FF"/>
                </a:solidFill>
                <a:latin typeface="Microsoft YaHei" panose="020B0503020204020204" pitchFamily="34" charset="-122"/>
                <a:ea typeface="Microsoft YaHei" panose="020B0503020204020204" pitchFamily="34" charset="-122"/>
              </a:rPr>
              <a:t>     </a:t>
            </a:r>
            <a:endParaRPr lang="en-US" altLang="zh-TW" sz="2400" dirty="0">
              <a:solidFill>
                <a:srgbClr val="FF66FF"/>
              </a:solidFill>
              <a:latin typeface="Microsoft YaHei" panose="020B0503020204020204" pitchFamily="34" charset="-122"/>
              <a:ea typeface="Microsoft YaHei" panose="020B0503020204020204" pitchFamily="34" charset="-122"/>
            </a:endParaRPr>
          </a:p>
        </p:txBody>
      </p:sp>
      <p:sp>
        <p:nvSpPr>
          <p:cNvPr id="10" name="文字方塊 9">
            <a:extLst>
              <a:ext uri="{FF2B5EF4-FFF2-40B4-BE49-F238E27FC236}">
                <a16:creationId xmlns:a16="http://schemas.microsoft.com/office/drawing/2014/main" id="{C506BB2C-743B-4BD9-BCB1-AFCE5133976C}"/>
              </a:ext>
            </a:extLst>
          </p:cNvPr>
          <p:cNvSpPr txBox="1"/>
          <p:nvPr/>
        </p:nvSpPr>
        <p:spPr>
          <a:xfrm>
            <a:off x="846806" y="1835621"/>
            <a:ext cx="2922595" cy="584775"/>
          </a:xfrm>
          <a:prstGeom prst="rect">
            <a:avLst/>
          </a:prstGeom>
          <a:noFill/>
        </p:spPr>
        <p:txBody>
          <a:bodyPr wrap="none" rtlCol="0">
            <a:spAutoFit/>
          </a:bodyPr>
          <a:lstStyle/>
          <a:p>
            <a:r>
              <a:rPr lang="en-US" altLang="zh-TW" sz="3200" dirty="0">
                <a:latin typeface="Microsoft YaHei" panose="020B0503020204020204" pitchFamily="34" charset="-122"/>
                <a:ea typeface="Microsoft YaHei" panose="020B0503020204020204" pitchFamily="34" charset="-122"/>
              </a:rPr>
              <a:t>(</a:t>
            </a:r>
            <a:r>
              <a:rPr lang="zh-TW" altLang="en-US" sz="3200" dirty="0">
                <a:latin typeface="Microsoft YaHei" panose="020B0503020204020204" pitchFamily="34" charset="-122"/>
                <a:ea typeface="Microsoft YaHei" panose="020B0503020204020204" pitchFamily="34" charset="-122"/>
              </a:rPr>
              <a:t>二</a:t>
            </a:r>
            <a:r>
              <a:rPr lang="en-US" altLang="zh-TW" sz="3200" dirty="0">
                <a:latin typeface="Microsoft YaHei" panose="020B0503020204020204" pitchFamily="34" charset="-122"/>
                <a:ea typeface="Microsoft YaHei" panose="020B0503020204020204" pitchFamily="34" charset="-122"/>
              </a:rPr>
              <a:t>)</a:t>
            </a:r>
            <a:r>
              <a:rPr lang="zh-TW" altLang="en-US" sz="3200" dirty="0">
                <a:latin typeface="Microsoft YaHei" panose="020B0503020204020204" pitchFamily="34" charset="-122"/>
                <a:ea typeface="Microsoft YaHei" panose="020B0503020204020204" pitchFamily="34" charset="-122"/>
              </a:rPr>
              <a:t>評鑑課程：</a:t>
            </a:r>
            <a:endParaRPr lang="en-US" altLang="zh-TW" sz="3200" dirty="0">
              <a:latin typeface="Microsoft YaHei" panose="020B0503020204020204" pitchFamily="34" charset="-122"/>
              <a:ea typeface="Microsoft YaHei" panose="020B0503020204020204" pitchFamily="34" charset="-122"/>
            </a:endParaRPr>
          </a:p>
        </p:txBody>
      </p:sp>
      <p:graphicFrame>
        <p:nvGraphicFramePr>
          <p:cNvPr id="11" name="表格 10">
            <a:extLst>
              <a:ext uri="{FF2B5EF4-FFF2-40B4-BE49-F238E27FC236}">
                <a16:creationId xmlns:a16="http://schemas.microsoft.com/office/drawing/2014/main" id="{DE99D02E-26D2-45C4-9BF0-492267C08982}"/>
              </a:ext>
            </a:extLst>
          </p:cNvPr>
          <p:cNvGraphicFramePr>
            <a:graphicFrameLocks noGrp="1"/>
          </p:cNvGraphicFramePr>
          <p:nvPr>
            <p:extLst>
              <p:ext uri="{D42A27DB-BD31-4B8C-83A1-F6EECF244321}">
                <p14:modId xmlns:p14="http://schemas.microsoft.com/office/powerpoint/2010/main" val="475088407"/>
              </p:ext>
            </p:extLst>
          </p:nvPr>
        </p:nvGraphicFramePr>
        <p:xfrm>
          <a:off x="1127579" y="2519713"/>
          <a:ext cx="9619310" cy="3472748"/>
        </p:xfrm>
        <a:graphic>
          <a:graphicData uri="http://schemas.openxmlformats.org/drawingml/2006/table">
            <a:tbl>
              <a:tblPr firstRow="1" bandRow="1">
                <a:tableStyleId>{5C22544A-7EE6-4342-B048-85BDC9FD1C3A}</a:tableStyleId>
              </a:tblPr>
              <a:tblGrid>
                <a:gridCol w="2130803">
                  <a:extLst>
                    <a:ext uri="{9D8B030D-6E8A-4147-A177-3AD203B41FA5}">
                      <a16:colId xmlns:a16="http://schemas.microsoft.com/office/drawing/2014/main" val="2728419524"/>
                    </a:ext>
                  </a:extLst>
                </a:gridCol>
                <a:gridCol w="7488507">
                  <a:extLst>
                    <a:ext uri="{9D8B030D-6E8A-4147-A177-3AD203B41FA5}">
                      <a16:colId xmlns:a16="http://schemas.microsoft.com/office/drawing/2014/main" val="709853612"/>
                    </a:ext>
                  </a:extLst>
                </a:gridCol>
              </a:tblGrid>
              <a:tr h="704126">
                <a:tc>
                  <a:txBody>
                    <a:bodyPr/>
                    <a:lstStyle/>
                    <a:p>
                      <a:pPr algn="ctr"/>
                      <a:endParaRPr lang="zh-TW" altLang="en-US" dirty="0">
                        <a:latin typeface="Microsoft YaHei" panose="020B0503020204020204" pitchFamily="34" charset="-122"/>
                        <a:ea typeface="Microsoft YaHei"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2800" dirty="0">
                          <a:latin typeface="Microsoft YaHei" panose="020B0503020204020204" pitchFamily="34" charset="-122"/>
                          <a:ea typeface="Microsoft YaHei" panose="020B0503020204020204" pitchFamily="34" charset="-122"/>
                        </a:rPr>
                        <a:t>科目名稱</a:t>
                      </a:r>
                      <a:r>
                        <a:rPr lang="en-US" altLang="zh-TW" sz="2800" dirty="0">
                          <a:latin typeface="Microsoft YaHei" panose="020B0503020204020204" pitchFamily="34" charset="-122"/>
                          <a:ea typeface="Microsoft YaHei" panose="020B0503020204020204" pitchFamily="34" charset="-122"/>
                        </a:rPr>
                        <a:t>/</a:t>
                      </a:r>
                      <a:r>
                        <a:rPr lang="zh-TW" altLang="en-US" sz="2800" dirty="0">
                          <a:latin typeface="Microsoft YaHei" panose="020B0503020204020204" pitchFamily="34" charset="-122"/>
                          <a:ea typeface="Microsoft YaHei" panose="020B0503020204020204" pitchFamily="34" charset="-122"/>
                        </a:rPr>
                        <a:t>年段</a:t>
                      </a:r>
                      <a:endParaRPr lang="en-US" altLang="zh-TW" sz="2800" dirty="0">
                        <a:latin typeface="Microsoft YaHei" panose="020B0503020204020204" pitchFamily="34" charset="-122"/>
                        <a:ea typeface="Microsoft YaHei" panose="020B0503020204020204" pitchFamily="34" charset="-122"/>
                      </a:endParaRPr>
                    </a:p>
                    <a:p>
                      <a:pPr algn="ctr"/>
                      <a:r>
                        <a:rPr lang="en-US" altLang="zh-TW" sz="2000" dirty="0">
                          <a:latin typeface="Microsoft YaHei" panose="020B0503020204020204" pitchFamily="34" charset="-122"/>
                          <a:ea typeface="Microsoft YaHei" panose="020B0503020204020204" pitchFamily="34" charset="-122"/>
                        </a:rPr>
                        <a:t>(</a:t>
                      </a:r>
                      <a:r>
                        <a:rPr lang="zh-TW" altLang="en-US" sz="2000" dirty="0">
                          <a:latin typeface="Microsoft YaHei" panose="020B0503020204020204" pitchFamily="34" charset="-122"/>
                          <a:ea typeface="Microsoft YaHei" panose="020B0503020204020204" pitchFamily="34" charset="-122"/>
                        </a:rPr>
                        <a:t>部定</a:t>
                      </a:r>
                      <a:r>
                        <a:rPr lang="en-US" altLang="zh-TW" sz="2000" dirty="0">
                          <a:latin typeface="Microsoft YaHei" panose="020B0503020204020204" pitchFamily="34" charset="-122"/>
                          <a:ea typeface="Microsoft YaHei" panose="020B0503020204020204" pitchFamily="34" charset="-122"/>
                        </a:rPr>
                        <a:t>/</a:t>
                      </a:r>
                      <a:r>
                        <a:rPr lang="zh-TW" altLang="en-US" sz="2000" dirty="0">
                          <a:latin typeface="Microsoft YaHei" panose="020B0503020204020204" pitchFamily="34" charset="-122"/>
                          <a:ea typeface="Microsoft YaHei" panose="020B0503020204020204" pitchFamily="34" charset="-122"/>
                        </a:rPr>
                        <a:t>彈性課程</a:t>
                      </a:r>
                      <a:r>
                        <a:rPr lang="en-US" altLang="zh-TW" sz="2000" dirty="0">
                          <a:latin typeface="Microsoft YaHei" panose="020B0503020204020204" pitchFamily="34" charset="-122"/>
                          <a:ea typeface="Microsoft YaHei" panose="020B0503020204020204" pitchFamily="34" charset="-122"/>
                        </a:rPr>
                        <a:t>)</a:t>
                      </a:r>
                      <a:endParaRPr lang="zh-TW" altLang="en-US" sz="2000" dirty="0">
                        <a:latin typeface="Microsoft YaHei" panose="020B0503020204020204" pitchFamily="34" charset="-122"/>
                        <a:ea typeface="Microsoft YaHei"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00"/>
                    </a:solidFill>
                  </a:tcPr>
                </a:tc>
                <a:extLst>
                  <a:ext uri="{0D108BD9-81ED-4DB2-BD59-A6C34878D82A}">
                    <a16:rowId xmlns:a16="http://schemas.microsoft.com/office/drawing/2014/main" val="880105771"/>
                  </a:ext>
                </a:extLst>
              </a:tr>
              <a:tr h="506870">
                <a:tc>
                  <a:txBody>
                    <a:bodyPr/>
                    <a:lstStyle/>
                    <a:p>
                      <a:pPr algn="ctr"/>
                      <a:r>
                        <a:rPr lang="zh-TW" altLang="en-US" sz="2800" b="1" dirty="0">
                          <a:latin typeface="Microsoft YaHei" panose="020B0503020204020204" pitchFamily="34" charset="-122"/>
                          <a:ea typeface="Microsoft YaHei" panose="020B0503020204020204" pitchFamily="34" charset="-122"/>
                        </a:rPr>
                        <a:t>任教老師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2400" dirty="0">
                        <a:solidFill>
                          <a:schemeClr val="tx1"/>
                        </a:solidFill>
                        <a:latin typeface="Microsoft YaHei" panose="020B0503020204020204" pitchFamily="34" charset="-122"/>
                        <a:ea typeface="Microsoft YaHei"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9843965"/>
                  </a:ext>
                </a:extLst>
              </a:tr>
              <a:tr h="506870">
                <a:tc>
                  <a:txBody>
                    <a:bodyPr/>
                    <a:lstStyle/>
                    <a:p>
                      <a:pPr algn="ctr"/>
                      <a:r>
                        <a:rPr lang="zh-TW" altLang="en-US" sz="2800" b="1" dirty="0">
                          <a:latin typeface="Microsoft YaHei" panose="020B0503020204020204" pitchFamily="34" charset="-122"/>
                          <a:ea typeface="Microsoft YaHei" panose="020B0503020204020204" pitchFamily="34" charset="-122"/>
                        </a:rPr>
                        <a:t>班級數</a:t>
                      </a:r>
                      <a:r>
                        <a:rPr lang="en-US" altLang="zh-TW" sz="2800" b="1" dirty="0">
                          <a:latin typeface="Microsoft YaHei" panose="020B0503020204020204" pitchFamily="34" charset="-122"/>
                          <a:ea typeface="Microsoft YaHei" panose="020B0503020204020204" pitchFamily="34" charset="-122"/>
                        </a:rPr>
                        <a:t>/</a:t>
                      </a:r>
                      <a:r>
                        <a:rPr lang="zh-TW" altLang="en-US" sz="2800" b="1" dirty="0">
                          <a:latin typeface="Microsoft YaHei" panose="020B0503020204020204" pitchFamily="34" charset="-122"/>
                          <a:ea typeface="Microsoft YaHei" panose="020B0503020204020204" pitchFamily="34" charset="-122"/>
                        </a:rPr>
                        <a:t>人數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2400" dirty="0">
                        <a:solidFill>
                          <a:schemeClr val="tx1"/>
                        </a:solidFill>
                        <a:latin typeface="Microsoft YaHei" panose="020B0503020204020204" pitchFamily="34" charset="-122"/>
                        <a:ea typeface="Microsoft YaHei"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538718"/>
                  </a:ext>
                </a:extLst>
              </a:tr>
              <a:tr h="506870">
                <a:tc>
                  <a:txBody>
                    <a:bodyPr/>
                    <a:lstStyle/>
                    <a:p>
                      <a:pPr algn="ctr"/>
                      <a:r>
                        <a:rPr lang="zh-TW" altLang="en-US" sz="2800" b="1" dirty="0">
                          <a:latin typeface="Microsoft YaHei" panose="020B0503020204020204" pitchFamily="34" charset="-122"/>
                          <a:ea typeface="Microsoft YaHei" panose="020B0503020204020204" pitchFamily="34" charset="-122"/>
                        </a:rPr>
                        <a:t>每周節數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2400" dirty="0">
                        <a:solidFill>
                          <a:schemeClr val="tx1"/>
                        </a:solidFill>
                        <a:latin typeface="Microsoft YaHei" panose="020B0503020204020204" pitchFamily="34" charset="-122"/>
                        <a:ea typeface="Microsoft YaHei"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2930937"/>
                  </a:ext>
                </a:extLst>
              </a:tr>
              <a:tr h="547654">
                <a:tc>
                  <a:txBody>
                    <a:bodyPr/>
                    <a:lstStyle/>
                    <a:p>
                      <a:pPr algn="ctr"/>
                      <a:r>
                        <a:rPr lang="zh-TW" altLang="en-US" sz="2800" b="1" dirty="0">
                          <a:latin typeface="Microsoft YaHei" panose="020B0503020204020204" pitchFamily="34" charset="-122"/>
                          <a:ea typeface="Microsoft YaHei" panose="020B0503020204020204" pitchFamily="34" charset="-122"/>
                        </a:rPr>
                        <a:t>學生特性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2400" dirty="0">
                        <a:solidFill>
                          <a:schemeClr val="tx1"/>
                        </a:solidFill>
                        <a:latin typeface="Microsoft YaHei" panose="020B0503020204020204" pitchFamily="34" charset="-122"/>
                        <a:ea typeface="Microsoft YaHei"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011279"/>
                  </a:ext>
                </a:extLst>
              </a:tr>
              <a:tr h="547654">
                <a:tc>
                  <a:txBody>
                    <a:bodyPr/>
                    <a:lstStyle/>
                    <a:p>
                      <a:pPr algn="ctr"/>
                      <a:r>
                        <a:rPr lang="zh-TW" altLang="en-US" sz="2800" b="1" dirty="0">
                          <a:latin typeface="Microsoft YaHei" panose="020B0503020204020204" pitchFamily="34" charset="-122"/>
                          <a:ea typeface="Microsoft YaHei" panose="020B0503020204020204" pitchFamily="34" charset="-122"/>
                        </a:rPr>
                        <a:t>評鑑目標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2400" dirty="0">
                        <a:solidFill>
                          <a:schemeClr val="tx1"/>
                        </a:solidFill>
                        <a:latin typeface="Microsoft YaHei" panose="020B0503020204020204" pitchFamily="34" charset="-122"/>
                        <a:ea typeface="Microsoft YaHei"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310153"/>
                  </a:ext>
                </a:extLst>
              </a:tr>
            </a:tbl>
          </a:graphicData>
        </a:graphic>
      </p:graphicFrame>
    </p:spTree>
    <p:extLst>
      <p:ext uri="{BB962C8B-B14F-4D97-AF65-F5344CB8AC3E}">
        <p14:creationId xmlns:p14="http://schemas.microsoft.com/office/powerpoint/2010/main" val="92847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4801314"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一、評鑑對象與目標</a:t>
            </a:r>
          </a:p>
        </p:txBody>
      </p:sp>
      <p:sp>
        <p:nvSpPr>
          <p:cNvPr id="9" name="文字方塊 8">
            <a:extLst>
              <a:ext uri="{FF2B5EF4-FFF2-40B4-BE49-F238E27FC236}">
                <a16:creationId xmlns:a16="http://schemas.microsoft.com/office/drawing/2014/main" id="{806D6031-0D5A-45D6-B264-ACF58661144E}"/>
              </a:ext>
            </a:extLst>
          </p:cNvPr>
          <p:cNvSpPr txBox="1"/>
          <p:nvPr/>
        </p:nvSpPr>
        <p:spPr>
          <a:xfrm>
            <a:off x="846806" y="980831"/>
            <a:ext cx="2922595" cy="584775"/>
          </a:xfrm>
          <a:prstGeom prst="rect">
            <a:avLst/>
          </a:prstGeom>
          <a:noFill/>
        </p:spPr>
        <p:txBody>
          <a:bodyPr wrap="none" rtlCol="0">
            <a:spAutoFit/>
          </a:bodyPr>
          <a:lstStyle/>
          <a:p>
            <a:r>
              <a:rPr lang="en-US" altLang="zh-TW" sz="3200" dirty="0">
                <a:latin typeface="Microsoft YaHei" panose="020B0503020204020204" pitchFamily="34" charset="-122"/>
                <a:ea typeface="Microsoft YaHei" panose="020B0503020204020204" pitchFamily="34" charset="-122"/>
              </a:rPr>
              <a:t>(</a:t>
            </a:r>
            <a:r>
              <a:rPr lang="zh-TW" altLang="en-US" sz="3200" dirty="0">
                <a:latin typeface="Microsoft YaHei" panose="020B0503020204020204" pitchFamily="34" charset="-122"/>
                <a:ea typeface="Microsoft YaHei" panose="020B0503020204020204" pitchFamily="34" charset="-122"/>
              </a:rPr>
              <a:t>三</a:t>
            </a:r>
            <a:r>
              <a:rPr lang="en-US" altLang="zh-TW" sz="3200" dirty="0">
                <a:latin typeface="Microsoft YaHei" panose="020B0503020204020204" pitchFamily="34" charset="-122"/>
                <a:ea typeface="Microsoft YaHei" panose="020B0503020204020204" pitchFamily="34" charset="-122"/>
              </a:rPr>
              <a:t>)</a:t>
            </a:r>
            <a:r>
              <a:rPr lang="zh-TW" altLang="en-US" sz="3200" dirty="0">
                <a:latin typeface="Microsoft YaHei" panose="020B0503020204020204" pitchFamily="34" charset="-122"/>
                <a:ea typeface="Microsoft YaHei" panose="020B0503020204020204" pitchFamily="34" charset="-122"/>
              </a:rPr>
              <a:t>課程簡介：</a:t>
            </a:r>
            <a:endParaRPr lang="en-US" altLang="zh-TW" sz="2400" i="1" dirty="0">
              <a:solidFill>
                <a:srgbClr val="FF66FF"/>
              </a:solidFill>
              <a:latin typeface="Microsoft YaHei" panose="020B0503020204020204" pitchFamily="34" charset="-122"/>
              <a:ea typeface="Microsoft YaHei" panose="020B0503020204020204" pitchFamily="34" charset="-122"/>
            </a:endParaRPr>
          </a:p>
        </p:txBody>
      </p:sp>
      <p:sp>
        <p:nvSpPr>
          <p:cNvPr id="6" name="文字方塊 5">
            <a:extLst>
              <a:ext uri="{FF2B5EF4-FFF2-40B4-BE49-F238E27FC236}">
                <a16:creationId xmlns:a16="http://schemas.microsoft.com/office/drawing/2014/main" id="{73C6CEEF-FF5B-4BC7-B86C-6E2FEF2FAE77}"/>
              </a:ext>
            </a:extLst>
          </p:cNvPr>
          <p:cNvSpPr txBox="1"/>
          <p:nvPr/>
        </p:nvSpPr>
        <p:spPr>
          <a:xfrm>
            <a:off x="846806" y="1565606"/>
            <a:ext cx="6620723" cy="584775"/>
          </a:xfrm>
          <a:prstGeom prst="rect">
            <a:avLst/>
          </a:prstGeom>
          <a:noFill/>
        </p:spPr>
        <p:txBody>
          <a:bodyPr wrap="none" rtlCol="0">
            <a:spAutoFit/>
          </a:bodyPr>
          <a:lstStyle/>
          <a:p>
            <a:r>
              <a:rPr lang="en-US" altLang="zh-TW" sz="3200" b="1" dirty="0">
                <a:solidFill>
                  <a:srgbClr val="0000FF"/>
                </a:solidFill>
                <a:latin typeface="Microsoft YaHei" panose="020B0503020204020204" pitchFamily="34" charset="-122"/>
                <a:ea typeface="Microsoft YaHei" panose="020B0503020204020204" pitchFamily="34" charset="-122"/>
              </a:rPr>
              <a:t>1.</a:t>
            </a:r>
            <a:r>
              <a:rPr lang="zh-TW" altLang="en-US" sz="3200" b="1" dirty="0">
                <a:solidFill>
                  <a:srgbClr val="0000FF"/>
                </a:solidFill>
                <a:latin typeface="Microsoft YaHei" panose="020B0503020204020204" pitchFamily="34" charset="-122"/>
                <a:ea typeface="Microsoft YaHei" panose="020B0503020204020204" pitchFamily="34" charset="-122"/>
              </a:rPr>
              <a:t>課程設計：</a:t>
            </a:r>
            <a:r>
              <a:rPr lang="en-US" altLang="zh-TW" sz="3200" b="1" dirty="0">
                <a:solidFill>
                  <a:srgbClr val="FF66FF"/>
                </a:solidFill>
                <a:latin typeface="Microsoft YaHei" panose="020B0503020204020204" pitchFamily="34" charset="-122"/>
                <a:ea typeface="Microsoft YaHei" panose="020B0503020204020204" pitchFamily="34" charset="-122"/>
              </a:rPr>
              <a:t>(</a:t>
            </a:r>
            <a:r>
              <a:rPr lang="zh-TW" altLang="en-US" sz="3200" b="1" dirty="0">
                <a:solidFill>
                  <a:srgbClr val="FF66FF"/>
                </a:solidFill>
                <a:latin typeface="Microsoft YaHei" panose="020B0503020204020204" pitchFamily="34" charset="-122"/>
                <a:ea typeface="Microsoft YaHei" panose="020B0503020204020204" pitchFamily="34" charset="-122"/>
              </a:rPr>
              <a:t>寫下課程的主要目標</a:t>
            </a:r>
            <a:r>
              <a:rPr lang="en-US" altLang="zh-TW" sz="3200" b="1" dirty="0">
                <a:solidFill>
                  <a:srgbClr val="FF66FF"/>
                </a:solidFill>
                <a:latin typeface="Microsoft YaHei" panose="020B0503020204020204" pitchFamily="34" charset="-122"/>
                <a:ea typeface="Microsoft YaHei" panose="020B0503020204020204" pitchFamily="34" charset="-122"/>
              </a:rPr>
              <a:t>)</a:t>
            </a:r>
            <a:endParaRPr lang="zh-TW" altLang="en-US" sz="3200" b="1" dirty="0">
              <a:solidFill>
                <a:srgbClr val="FF66FF"/>
              </a:solidFill>
              <a:latin typeface="Microsoft YaHei" panose="020B0503020204020204" pitchFamily="34" charset="-122"/>
              <a:ea typeface="Microsoft YaHei" panose="020B0503020204020204" pitchFamily="34" charset="-122"/>
            </a:endParaRPr>
          </a:p>
        </p:txBody>
      </p:sp>
      <p:sp>
        <p:nvSpPr>
          <p:cNvPr id="7" name="文字方塊 6">
            <a:extLst>
              <a:ext uri="{FF2B5EF4-FFF2-40B4-BE49-F238E27FC236}">
                <a16:creationId xmlns:a16="http://schemas.microsoft.com/office/drawing/2014/main" id="{4018E1AB-4420-4B04-9EB0-FD48A761DFD9}"/>
              </a:ext>
            </a:extLst>
          </p:cNvPr>
          <p:cNvSpPr txBox="1"/>
          <p:nvPr/>
        </p:nvSpPr>
        <p:spPr>
          <a:xfrm>
            <a:off x="1823258" y="2184824"/>
            <a:ext cx="6827520" cy="1955215"/>
          </a:xfrm>
          <a:prstGeom prst="rect">
            <a:avLst/>
          </a:prstGeom>
          <a:noFill/>
        </p:spPr>
        <p:txBody>
          <a:bodyPr wrap="square" rtlCol="0">
            <a:spAutoFit/>
          </a:bodyPr>
          <a:lstStyle/>
          <a:p>
            <a:pPr>
              <a:lnSpc>
                <a:spcPct val="150000"/>
              </a:lnSpc>
            </a:pPr>
            <a:r>
              <a:rPr lang="en-US" altLang="zh-TW" sz="2800" dirty="0">
                <a:solidFill>
                  <a:srgbClr val="FF66FF"/>
                </a:solidFill>
                <a:latin typeface="Microsoft YaHei" panose="020B0503020204020204" pitchFamily="34" charset="-122"/>
                <a:ea typeface="Microsoft YaHei" panose="020B0503020204020204" pitchFamily="34" charset="-122"/>
              </a:rPr>
              <a:t>(1)</a:t>
            </a:r>
            <a:r>
              <a:rPr lang="zh-TW" altLang="en-US" sz="2800" dirty="0">
                <a:solidFill>
                  <a:srgbClr val="FF66FF"/>
                </a:solidFill>
                <a:latin typeface="Microsoft YaHei" panose="020B0503020204020204" pitchFamily="34" charset="-122"/>
                <a:ea typeface="Microsoft YaHei" panose="020B0503020204020204" pitchFamily="34" charset="-122"/>
              </a:rPr>
              <a:t>介紹 </a:t>
            </a:r>
            <a:r>
              <a:rPr lang="en-US" altLang="zh-TW" sz="2800" dirty="0">
                <a:solidFill>
                  <a:srgbClr val="FF66FF"/>
                </a:solidFill>
                <a:latin typeface="Microsoft YaHei" panose="020B0503020204020204" pitchFamily="34" charset="-122"/>
                <a:ea typeface="Microsoft YaHei" panose="020B0503020204020204" pitchFamily="34" charset="-122"/>
              </a:rPr>
              <a:t>……</a:t>
            </a:r>
          </a:p>
          <a:p>
            <a:pPr>
              <a:lnSpc>
                <a:spcPct val="150000"/>
              </a:lnSpc>
            </a:pPr>
            <a:r>
              <a:rPr lang="en-US" altLang="zh-TW" sz="2800" dirty="0">
                <a:solidFill>
                  <a:srgbClr val="FF66FF"/>
                </a:solidFill>
                <a:latin typeface="Microsoft YaHei" panose="020B0503020204020204" pitchFamily="34" charset="-122"/>
                <a:ea typeface="Microsoft YaHei" panose="020B0503020204020204" pitchFamily="34" charset="-122"/>
              </a:rPr>
              <a:t>(2)</a:t>
            </a:r>
            <a:r>
              <a:rPr lang="zh-TW" altLang="en-US" sz="2800" dirty="0">
                <a:solidFill>
                  <a:srgbClr val="FF66FF"/>
                </a:solidFill>
                <a:latin typeface="Microsoft YaHei" panose="020B0503020204020204" pitchFamily="34" charset="-122"/>
                <a:ea typeface="Microsoft YaHei" panose="020B0503020204020204" pitchFamily="34" charset="-122"/>
              </a:rPr>
              <a:t>讓學生了解</a:t>
            </a:r>
            <a:r>
              <a:rPr lang="en-US" altLang="zh-TW" sz="2800" dirty="0">
                <a:solidFill>
                  <a:srgbClr val="FF66FF"/>
                </a:solidFill>
                <a:latin typeface="Microsoft YaHei" panose="020B0503020204020204" pitchFamily="34" charset="-122"/>
                <a:ea typeface="Microsoft YaHei" panose="020B0503020204020204" pitchFamily="34" charset="-122"/>
              </a:rPr>
              <a:t>……</a:t>
            </a:r>
          </a:p>
          <a:p>
            <a:pPr>
              <a:lnSpc>
                <a:spcPct val="150000"/>
              </a:lnSpc>
            </a:pPr>
            <a:r>
              <a:rPr lang="en-US" altLang="zh-TW" sz="2800" dirty="0">
                <a:solidFill>
                  <a:srgbClr val="FF66FF"/>
                </a:solidFill>
                <a:latin typeface="Microsoft YaHei" panose="020B0503020204020204" pitchFamily="34" charset="-122"/>
                <a:ea typeface="Microsoft YaHei" panose="020B0503020204020204" pitchFamily="34" charset="-122"/>
              </a:rPr>
              <a:t>(3)</a:t>
            </a:r>
            <a:r>
              <a:rPr lang="zh-TW" altLang="en-US" sz="2800" dirty="0">
                <a:solidFill>
                  <a:srgbClr val="FF66FF"/>
                </a:solidFill>
                <a:latin typeface="Microsoft YaHei" panose="020B0503020204020204" pitchFamily="34" charset="-122"/>
                <a:ea typeface="Microsoft YaHei" panose="020B0503020204020204" pitchFamily="34" charset="-122"/>
              </a:rPr>
              <a:t>讓學生學會</a:t>
            </a:r>
            <a:r>
              <a:rPr lang="en-US" altLang="zh-TW" sz="2800" dirty="0">
                <a:solidFill>
                  <a:srgbClr val="FF66FF"/>
                </a:solidFill>
                <a:latin typeface="Microsoft YaHei" panose="020B0503020204020204" pitchFamily="34" charset="-122"/>
                <a:ea typeface="Microsoft YaHei" panose="020B0503020204020204" pitchFamily="34" charset="-122"/>
              </a:rPr>
              <a:t>……</a:t>
            </a:r>
            <a:endParaRPr lang="zh-TW" altLang="en-US" sz="2800" dirty="0">
              <a:solidFill>
                <a:srgbClr val="FF66FF"/>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22223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4801314"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一、評鑑對象與目標</a:t>
            </a:r>
          </a:p>
        </p:txBody>
      </p:sp>
      <p:sp>
        <p:nvSpPr>
          <p:cNvPr id="9" name="文字方塊 8">
            <a:extLst>
              <a:ext uri="{FF2B5EF4-FFF2-40B4-BE49-F238E27FC236}">
                <a16:creationId xmlns:a16="http://schemas.microsoft.com/office/drawing/2014/main" id="{806D6031-0D5A-45D6-B264-ACF58661144E}"/>
              </a:ext>
            </a:extLst>
          </p:cNvPr>
          <p:cNvSpPr txBox="1"/>
          <p:nvPr/>
        </p:nvSpPr>
        <p:spPr>
          <a:xfrm>
            <a:off x="846806" y="980831"/>
            <a:ext cx="2512226" cy="584775"/>
          </a:xfrm>
          <a:prstGeom prst="rect">
            <a:avLst/>
          </a:prstGeom>
          <a:noFill/>
        </p:spPr>
        <p:txBody>
          <a:bodyPr wrap="none" rtlCol="0">
            <a:spAutoFit/>
          </a:bodyPr>
          <a:lstStyle/>
          <a:p>
            <a:r>
              <a:rPr lang="en-US" altLang="zh-TW" sz="3200" dirty="0">
                <a:latin typeface="Microsoft YaHei" panose="020B0503020204020204" pitchFamily="34" charset="-122"/>
                <a:ea typeface="Microsoft YaHei" panose="020B0503020204020204" pitchFamily="34" charset="-122"/>
              </a:rPr>
              <a:t>(</a:t>
            </a:r>
            <a:r>
              <a:rPr lang="zh-TW" altLang="en-US" sz="3200" dirty="0">
                <a:latin typeface="Microsoft YaHei" panose="020B0503020204020204" pitchFamily="34" charset="-122"/>
                <a:ea typeface="Microsoft YaHei" panose="020B0503020204020204" pitchFamily="34" charset="-122"/>
              </a:rPr>
              <a:t>三</a:t>
            </a:r>
            <a:r>
              <a:rPr lang="en-US" altLang="zh-TW" sz="3200" dirty="0">
                <a:latin typeface="Microsoft YaHei" panose="020B0503020204020204" pitchFamily="34" charset="-122"/>
                <a:ea typeface="Microsoft YaHei" panose="020B0503020204020204" pitchFamily="34" charset="-122"/>
              </a:rPr>
              <a:t>)</a:t>
            </a:r>
            <a:r>
              <a:rPr lang="zh-TW" altLang="en-US" sz="3200" dirty="0">
                <a:latin typeface="Microsoft YaHei" panose="020B0503020204020204" pitchFamily="34" charset="-122"/>
                <a:ea typeface="Microsoft YaHei" panose="020B0503020204020204" pitchFamily="34" charset="-122"/>
              </a:rPr>
              <a:t>課程簡介</a:t>
            </a:r>
            <a:endParaRPr lang="en-US" altLang="zh-TW" sz="2400" i="1" dirty="0">
              <a:solidFill>
                <a:srgbClr val="FF66FF"/>
              </a:solidFill>
              <a:latin typeface="Microsoft YaHei" panose="020B0503020204020204" pitchFamily="34" charset="-122"/>
              <a:ea typeface="Microsoft YaHei" panose="020B0503020204020204" pitchFamily="34" charset="-122"/>
            </a:endParaRPr>
          </a:p>
        </p:txBody>
      </p:sp>
      <p:sp>
        <p:nvSpPr>
          <p:cNvPr id="6" name="文字方塊 5">
            <a:extLst>
              <a:ext uri="{FF2B5EF4-FFF2-40B4-BE49-F238E27FC236}">
                <a16:creationId xmlns:a16="http://schemas.microsoft.com/office/drawing/2014/main" id="{73C6CEEF-FF5B-4BC7-B86C-6E2FEF2FAE77}"/>
              </a:ext>
            </a:extLst>
          </p:cNvPr>
          <p:cNvSpPr txBox="1"/>
          <p:nvPr/>
        </p:nvSpPr>
        <p:spPr>
          <a:xfrm>
            <a:off x="846806" y="1565606"/>
            <a:ext cx="10025501" cy="584775"/>
          </a:xfrm>
          <a:prstGeom prst="rect">
            <a:avLst/>
          </a:prstGeom>
          <a:noFill/>
        </p:spPr>
        <p:txBody>
          <a:bodyPr wrap="none" rtlCol="0">
            <a:spAutoFit/>
          </a:bodyPr>
          <a:lstStyle/>
          <a:p>
            <a:r>
              <a:rPr lang="en-US" altLang="zh-TW" sz="3200" b="1" dirty="0">
                <a:solidFill>
                  <a:srgbClr val="0000FF"/>
                </a:solidFill>
                <a:latin typeface="Microsoft YaHei" panose="020B0503020204020204" pitchFamily="34" charset="-122"/>
                <a:ea typeface="Microsoft YaHei" panose="020B0503020204020204" pitchFamily="34" charset="-122"/>
              </a:rPr>
              <a:t>2.</a:t>
            </a:r>
            <a:r>
              <a:rPr lang="zh-TW" altLang="en-US" sz="3200" b="1" dirty="0">
                <a:solidFill>
                  <a:srgbClr val="0000FF"/>
                </a:solidFill>
                <a:latin typeface="Microsoft YaHei" panose="020B0503020204020204" pitchFamily="34" charset="-122"/>
                <a:ea typeface="Microsoft YaHei" panose="020B0503020204020204" pitchFamily="34" charset="-122"/>
              </a:rPr>
              <a:t>課程實施：</a:t>
            </a:r>
            <a:r>
              <a:rPr lang="en-US" altLang="zh-TW" sz="3200" b="1" dirty="0">
                <a:solidFill>
                  <a:srgbClr val="FF66FF"/>
                </a:solidFill>
                <a:latin typeface="Microsoft YaHei" panose="020B0503020204020204" pitchFamily="34" charset="-122"/>
                <a:ea typeface="Microsoft YaHei" panose="020B0503020204020204" pitchFamily="34" charset="-122"/>
              </a:rPr>
              <a:t> (</a:t>
            </a:r>
            <a:r>
              <a:rPr lang="zh-TW" altLang="en-US" sz="3200" b="1" dirty="0">
                <a:solidFill>
                  <a:srgbClr val="FF66FF"/>
                </a:solidFill>
                <a:latin typeface="Microsoft YaHei" panose="020B0503020204020204" pitchFamily="34" charset="-122"/>
                <a:ea typeface="Microsoft YaHei" panose="020B0503020204020204" pitchFamily="34" charset="-122"/>
              </a:rPr>
              <a:t>分享課程的實施狀況，配合圖片更生動</a:t>
            </a:r>
            <a:r>
              <a:rPr lang="en-US" altLang="zh-TW" sz="3200" b="1" dirty="0">
                <a:solidFill>
                  <a:srgbClr val="FF66FF"/>
                </a:solidFill>
                <a:latin typeface="Microsoft YaHei" panose="020B0503020204020204" pitchFamily="34" charset="-122"/>
                <a:ea typeface="Microsoft YaHei" panose="020B0503020204020204" pitchFamily="34" charset="-122"/>
              </a:rPr>
              <a:t>)</a:t>
            </a:r>
            <a:endParaRPr lang="zh-TW" altLang="en-US" sz="3200" b="1" dirty="0">
              <a:solidFill>
                <a:srgbClr val="0000FF"/>
              </a:solidFill>
              <a:latin typeface="Microsoft YaHei" panose="020B0503020204020204" pitchFamily="34" charset="-122"/>
              <a:ea typeface="Microsoft YaHei" panose="020B0503020204020204" pitchFamily="34" charset="-122"/>
            </a:endParaRPr>
          </a:p>
        </p:txBody>
      </p:sp>
      <p:sp>
        <p:nvSpPr>
          <p:cNvPr id="7" name="文字方塊 6">
            <a:extLst>
              <a:ext uri="{FF2B5EF4-FFF2-40B4-BE49-F238E27FC236}">
                <a16:creationId xmlns:a16="http://schemas.microsoft.com/office/drawing/2014/main" id="{4018E1AB-4420-4B04-9EB0-FD48A761DFD9}"/>
              </a:ext>
            </a:extLst>
          </p:cNvPr>
          <p:cNvSpPr txBox="1"/>
          <p:nvPr/>
        </p:nvSpPr>
        <p:spPr>
          <a:xfrm>
            <a:off x="1061610" y="2184824"/>
            <a:ext cx="10025500" cy="2246769"/>
          </a:xfrm>
          <a:prstGeom prst="rect">
            <a:avLst/>
          </a:prstGeom>
          <a:noFill/>
        </p:spPr>
        <p:txBody>
          <a:bodyPr wrap="square" rtlCol="0">
            <a:spAutoFit/>
          </a:bodyPr>
          <a:lstStyle/>
          <a:p>
            <a:pPr>
              <a:lnSpc>
                <a:spcPct val="150000"/>
              </a:lnSpc>
            </a:pPr>
            <a:r>
              <a:rPr lang="en-US" altLang="zh-TW" sz="2800" dirty="0">
                <a:solidFill>
                  <a:srgbClr val="FF66FF"/>
                </a:solidFill>
                <a:latin typeface="Microsoft YaHei" panose="020B0503020204020204" pitchFamily="34" charset="-122"/>
                <a:ea typeface="Microsoft YaHei" panose="020B0503020204020204" pitchFamily="34" charset="-122"/>
              </a:rPr>
              <a:t>(1)</a:t>
            </a:r>
            <a:r>
              <a:rPr lang="zh-TW" altLang="en-US" sz="2800" dirty="0">
                <a:solidFill>
                  <a:srgbClr val="FF66FF"/>
                </a:solidFill>
                <a:latin typeface="Microsoft YaHei" panose="020B0503020204020204" pitchFamily="34" charset="-122"/>
                <a:ea typeface="Microsoft YaHei" panose="020B0503020204020204" pitchFamily="34" charset="-122"/>
              </a:rPr>
              <a:t> </a:t>
            </a:r>
            <a:r>
              <a:rPr lang="en-US" altLang="zh-TW" sz="2800" dirty="0">
                <a:solidFill>
                  <a:srgbClr val="FF66FF"/>
                </a:solidFill>
                <a:latin typeface="Microsoft YaHei" panose="020B0503020204020204" pitchFamily="34" charset="-122"/>
                <a:ea typeface="Microsoft YaHei" panose="020B0503020204020204" pitchFamily="34" charset="-122"/>
              </a:rPr>
              <a:t>….</a:t>
            </a:r>
            <a:r>
              <a:rPr lang="zh-TW" altLang="en-US" sz="2800" dirty="0">
                <a:solidFill>
                  <a:srgbClr val="FF66FF"/>
                </a:solidFill>
                <a:latin typeface="Microsoft YaHei" panose="020B0503020204020204" pitchFamily="34" charset="-122"/>
                <a:ea typeface="Microsoft YaHei" panose="020B0503020204020204" pitchFamily="34" charset="-122"/>
              </a:rPr>
              <a:t>                               </a:t>
            </a:r>
            <a:endParaRPr lang="en-US" altLang="zh-TW" sz="2800" dirty="0">
              <a:solidFill>
                <a:srgbClr val="FF66FF"/>
              </a:solidFill>
              <a:latin typeface="Microsoft YaHei" panose="020B0503020204020204" pitchFamily="34" charset="-122"/>
              <a:ea typeface="Microsoft YaHei" panose="020B0503020204020204" pitchFamily="34" charset="-122"/>
            </a:endParaRPr>
          </a:p>
          <a:p>
            <a:pPr>
              <a:lnSpc>
                <a:spcPct val="150000"/>
              </a:lnSpc>
            </a:pPr>
            <a:r>
              <a:rPr lang="en-US" altLang="zh-TW" sz="2800" dirty="0">
                <a:solidFill>
                  <a:srgbClr val="FF66FF"/>
                </a:solidFill>
                <a:latin typeface="Microsoft YaHei" panose="020B0503020204020204" pitchFamily="34" charset="-122"/>
                <a:ea typeface="Microsoft YaHei" panose="020B0503020204020204" pitchFamily="34" charset="-122"/>
              </a:rPr>
              <a:t>(2)</a:t>
            </a:r>
            <a:r>
              <a:rPr lang="zh-TW" altLang="en-US" sz="2800" dirty="0">
                <a:solidFill>
                  <a:srgbClr val="FF66FF"/>
                </a:solidFill>
                <a:latin typeface="Microsoft YaHei" panose="020B0503020204020204" pitchFamily="34" charset="-122"/>
                <a:ea typeface="Microsoft YaHei" panose="020B0503020204020204" pitchFamily="34" charset="-122"/>
              </a:rPr>
              <a:t> </a:t>
            </a:r>
            <a:r>
              <a:rPr lang="en-US" altLang="zh-TW" sz="2800" dirty="0">
                <a:solidFill>
                  <a:srgbClr val="FF66FF"/>
                </a:solidFill>
                <a:latin typeface="Microsoft YaHei" panose="020B0503020204020204" pitchFamily="34" charset="-122"/>
                <a:ea typeface="Microsoft YaHei" panose="020B0503020204020204" pitchFamily="34" charset="-122"/>
              </a:rPr>
              <a:t>….</a:t>
            </a:r>
          </a:p>
          <a:p>
            <a:pPr algn="ctr"/>
            <a:endParaRPr lang="en-US" altLang="zh-TW" sz="2800" i="1" dirty="0">
              <a:solidFill>
                <a:srgbClr val="FF66FF"/>
              </a:solidFill>
              <a:latin typeface="Microsoft YaHei" panose="020B0503020204020204" pitchFamily="34" charset="-122"/>
              <a:ea typeface="Microsoft YaHei" panose="020B0503020204020204" pitchFamily="34" charset="-122"/>
            </a:endParaRPr>
          </a:p>
          <a:p>
            <a:pPr algn="ctr"/>
            <a:endParaRPr lang="zh-TW" altLang="en-US" sz="2800" i="1" dirty="0">
              <a:solidFill>
                <a:srgbClr val="FF66FF"/>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4522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4801314"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一、評鑑對象與目標</a:t>
            </a:r>
          </a:p>
        </p:txBody>
      </p:sp>
      <p:sp>
        <p:nvSpPr>
          <p:cNvPr id="9" name="文字方塊 8">
            <a:extLst>
              <a:ext uri="{FF2B5EF4-FFF2-40B4-BE49-F238E27FC236}">
                <a16:creationId xmlns:a16="http://schemas.microsoft.com/office/drawing/2014/main" id="{806D6031-0D5A-45D6-B264-ACF58661144E}"/>
              </a:ext>
            </a:extLst>
          </p:cNvPr>
          <p:cNvSpPr txBox="1"/>
          <p:nvPr/>
        </p:nvSpPr>
        <p:spPr>
          <a:xfrm>
            <a:off x="846806" y="980831"/>
            <a:ext cx="2512226" cy="584775"/>
          </a:xfrm>
          <a:prstGeom prst="rect">
            <a:avLst/>
          </a:prstGeom>
          <a:noFill/>
        </p:spPr>
        <p:txBody>
          <a:bodyPr wrap="none" rtlCol="0">
            <a:spAutoFit/>
          </a:bodyPr>
          <a:lstStyle/>
          <a:p>
            <a:r>
              <a:rPr lang="en-US" altLang="zh-TW" sz="3200" dirty="0">
                <a:latin typeface="Microsoft YaHei" panose="020B0503020204020204" pitchFamily="34" charset="-122"/>
                <a:ea typeface="Microsoft YaHei" panose="020B0503020204020204" pitchFamily="34" charset="-122"/>
              </a:rPr>
              <a:t>(</a:t>
            </a:r>
            <a:r>
              <a:rPr lang="zh-TW" altLang="en-US" sz="3200" dirty="0">
                <a:latin typeface="Microsoft YaHei" panose="020B0503020204020204" pitchFamily="34" charset="-122"/>
                <a:ea typeface="Microsoft YaHei" panose="020B0503020204020204" pitchFamily="34" charset="-122"/>
              </a:rPr>
              <a:t>三</a:t>
            </a:r>
            <a:r>
              <a:rPr lang="en-US" altLang="zh-TW" sz="3200" dirty="0">
                <a:latin typeface="Microsoft YaHei" panose="020B0503020204020204" pitchFamily="34" charset="-122"/>
                <a:ea typeface="Microsoft YaHei" panose="020B0503020204020204" pitchFamily="34" charset="-122"/>
              </a:rPr>
              <a:t>)</a:t>
            </a:r>
            <a:r>
              <a:rPr lang="zh-TW" altLang="en-US" sz="3200" dirty="0">
                <a:latin typeface="Microsoft YaHei" panose="020B0503020204020204" pitchFamily="34" charset="-122"/>
                <a:ea typeface="Microsoft YaHei" panose="020B0503020204020204" pitchFamily="34" charset="-122"/>
              </a:rPr>
              <a:t>課程簡介</a:t>
            </a:r>
            <a:endParaRPr lang="en-US" altLang="zh-TW" sz="2400" i="1" dirty="0">
              <a:solidFill>
                <a:srgbClr val="FF66FF"/>
              </a:solidFill>
              <a:latin typeface="Microsoft YaHei" panose="020B0503020204020204" pitchFamily="34" charset="-122"/>
              <a:ea typeface="Microsoft YaHei" panose="020B0503020204020204" pitchFamily="34" charset="-122"/>
            </a:endParaRPr>
          </a:p>
        </p:txBody>
      </p:sp>
      <p:sp>
        <p:nvSpPr>
          <p:cNvPr id="6" name="文字方塊 5">
            <a:extLst>
              <a:ext uri="{FF2B5EF4-FFF2-40B4-BE49-F238E27FC236}">
                <a16:creationId xmlns:a16="http://schemas.microsoft.com/office/drawing/2014/main" id="{73C6CEEF-FF5B-4BC7-B86C-6E2FEF2FAE77}"/>
              </a:ext>
            </a:extLst>
          </p:cNvPr>
          <p:cNvSpPr txBox="1"/>
          <p:nvPr/>
        </p:nvSpPr>
        <p:spPr>
          <a:xfrm>
            <a:off x="846806" y="1565606"/>
            <a:ext cx="2606804" cy="584775"/>
          </a:xfrm>
          <a:prstGeom prst="rect">
            <a:avLst/>
          </a:prstGeom>
          <a:noFill/>
        </p:spPr>
        <p:txBody>
          <a:bodyPr wrap="none" rtlCol="0">
            <a:spAutoFit/>
          </a:bodyPr>
          <a:lstStyle/>
          <a:p>
            <a:r>
              <a:rPr lang="en-US" altLang="zh-TW" sz="3200" b="1" dirty="0">
                <a:solidFill>
                  <a:srgbClr val="0000FF"/>
                </a:solidFill>
                <a:latin typeface="Microsoft YaHei" panose="020B0503020204020204" pitchFamily="34" charset="-122"/>
                <a:ea typeface="Microsoft YaHei" panose="020B0503020204020204" pitchFamily="34" charset="-122"/>
              </a:rPr>
              <a:t>3.</a:t>
            </a:r>
            <a:r>
              <a:rPr lang="zh-TW" altLang="en-US" sz="3200" b="1" dirty="0">
                <a:solidFill>
                  <a:srgbClr val="0000FF"/>
                </a:solidFill>
                <a:latin typeface="Microsoft YaHei" panose="020B0503020204020204" pitchFamily="34" charset="-122"/>
                <a:ea typeface="Microsoft YaHei" panose="020B0503020204020204" pitchFamily="34" charset="-122"/>
              </a:rPr>
              <a:t>課程效果：</a:t>
            </a:r>
          </a:p>
        </p:txBody>
      </p:sp>
      <p:sp>
        <p:nvSpPr>
          <p:cNvPr id="7" name="文字方塊 6">
            <a:extLst>
              <a:ext uri="{FF2B5EF4-FFF2-40B4-BE49-F238E27FC236}">
                <a16:creationId xmlns:a16="http://schemas.microsoft.com/office/drawing/2014/main" id="{4018E1AB-4420-4B04-9EB0-FD48A761DFD9}"/>
              </a:ext>
            </a:extLst>
          </p:cNvPr>
          <p:cNvSpPr txBox="1"/>
          <p:nvPr/>
        </p:nvSpPr>
        <p:spPr>
          <a:xfrm>
            <a:off x="335559" y="2323888"/>
            <a:ext cx="11953914" cy="523220"/>
          </a:xfrm>
          <a:prstGeom prst="rect">
            <a:avLst/>
          </a:prstGeom>
          <a:noFill/>
        </p:spPr>
        <p:txBody>
          <a:bodyPr wrap="none" rtlCol="0">
            <a:spAutoFit/>
          </a:bodyPr>
          <a:lstStyle/>
          <a:p>
            <a:pPr algn="ctr"/>
            <a:r>
              <a:rPr lang="en-US" altLang="zh-TW" sz="2800" b="1" dirty="0">
                <a:solidFill>
                  <a:srgbClr val="FF66FF"/>
                </a:solidFill>
                <a:latin typeface="Microsoft YaHei" panose="020B0503020204020204" pitchFamily="34" charset="-122"/>
                <a:ea typeface="Microsoft YaHei" panose="020B0503020204020204" pitchFamily="34" charset="-122"/>
              </a:rPr>
              <a:t>(</a:t>
            </a:r>
            <a:r>
              <a:rPr lang="zh-TW" altLang="en-US" sz="2800" b="1" dirty="0">
                <a:solidFill>
                  <a:srgbClr val="FF66FF"/>
                </a:solidFill>
                <a:latin typeface="Microsoft YaHei" panose="020B0503020204020204" pitchFamily="34" charset="-122"/>
                <a:ea typeface="Microsoft YaHei" panose="020B0503020204020204" pitchFamily="34" charset="-122"/>
              </a:rPr>
              <a:t>寫下藉由甚麼方式或工具了解學生學習成效，可附佐證資料：如學習單</a:t>
            </a:r>
            <a:r>
              <a:rPr lang="en-US" altLang="zh-TW" sz="2800" b="1" dirty="0">
                <a:solidFill>
                  <a:srgbClr val="FF66FF"/>
                </a:solidFill>
                <a:latin typeface="Microsoft YaHei" panose="020B0503020204020204" pitchFamily="34" charset="-122"/>
                <a:ea typeface="Microsoft YaHei" panose="020B0503020204020204" pitchFamily="34" charset="-122"/>
              </a:rPr>
              <a:t>)</a:t>
            </a:r>
            <a:endParaRPr lang="zh-TW" altLang="en-US" sz="2800" b="1" dirty="0">
              <a:solidFill>
                <a:srgbClr val="FF66FF"/>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7649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11245386"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二、評鑑指標</a:t>
            </a:r>
            <a:r>
              <a:rPr lang="en-US" altLang="zh-TW" sz="4000" b="1" dirty="0">
                <a:latin typeface="Microsoft YaHei" panose="020B0503020204020204" pitchFamily="34" charset="-122"/>
                <a:ea typeface="Microsoft YaHei" panose="020B0503020204020204" pitchFamily="34" charset="-122"/>
              </a:rPr>
              <a:t>(</a:t>
            </a:r>
            <a:r>
              <a:rPr lang="zh-TW" altLang="en-US" sz="4000" b="1" dirty="0">
                <a:latin typeface="Microsoft YaHei" panose="020B0503020204020204" pitchFamily="34" charset="-122"/>
                <a:ea typeface="Microsoft YaHei" panose="020B0503020204020204" pitchFamily="34" charset="-122"/>
              </a:rPr>
              <a:t>彈性課程</a:t>
            </a:r>
            <a:r>
              <a:rPr lang="en-US" altLang="zh-TW" sz="4000" b="1" dirty="0">
                <a:solidFill>
                  <a:srgbClr val="000000"/>
                </a:solidFill>
                <a:latin typeface="Microsoft YaHei" panose="020B0503020204020204" pitchFamily="34" charset="-122"/>
                <a:ea typeface="Microsoft YaHei" panose="020B0503020204020204" pitchFamily="34" charset="-122"/>
              </a:rPr>
              <a:t>)</a:t>
            </a:r>
            <a:r>
              <a:rPr lang="en-US" altLang="zh-TW" sz="4000" b="1" i="1" dirty="0">
                <a:solidFill>
                  <a:srgbClr val="FF66FF"/>
                </a:solidFill>
                <a:latin typeface="Microsoft YaHei" panose="020B0503020204020204" pitchFamily="34" charset="-122"/>
                <a:ea typeface="Microsoft YaHei" panose="020B0503020204020204" pitchFamily="34" charset="-122"/>
              </a:rPr>
              <a:t>(</a:t>
            </a:r>
            <a:r>
              <a:rPr lang="zh-TW" altLang="en-US" sz="4000" b="1" i="1" dirty="0">
                <a:solidFill>
                  <a:srgbClr val="FF66FF"/>
                </a:solidFill>
                <a:latin typeface="Microsoft YaHei" panose="020B0503020204020204" pitchFamily="34" charset="-122"/>
                <a:ea typeface="Microsoft YaHei" panose="020B0503020204020204" pitchFamily="34" charset="-122"/>
              </a:rPr>
              <a:t>若評鑑部定請刪掉此頁</a:t>
            </a:r>
            <a:r>
              <a:rPr lang="en-US" altLang="zh-TW" sz="4000" b="1" i="1" dirty="0">
                <a:solidFill>
                  <a:srgbClr val="FF66FF"/>
                </a:solidFill>
                <a:latin typeface="Microsoft YaHei" panose="020B0503020204020204" pitchFamily="34" charset="-122"/>
                <a:ea typeface="Microsoft YaHei" panose="020B0503020204020204" pitchFamily="34" charset="-122"/>
              </a:rPr>
              <a:t>)</a:t>
            </a:r>
            <a:endParaRPr lang="zh-TW" altLang="en-US" sz="4000" b="1" i="1" dirty="0">
              <a:solidFill>
                <a:srgbClr val="FF66FF"/>
              </a:solidFill>
              <a:latin typeface="Microsoft YaHei" panose="020B0503020204020204" pitchFamily="34" charset="-122"/>
              <a:ea typeface="Microsoft YaHei" panose="020B0503020204020204" pitchFamily="34" charset="-122"/>
            </a:endParaRPr>
          </a:p>
        </p:txBody>
      </p:sp>
      <p:graphicFrame>
        <p:nvGraphicFramePr>
          <p:cNvPr id="10" name="表格 9">
            <a:extLst>
              <a:ext uri="{FF2B5EF4-FFF2-40B4-BE49-F238E27FC236}">
                <a16:creationId xmlns:a16="http://schemas.microsoft.com/office/drawing/2014/main" id="{0B960362-CDB3-4B0C-B665-6AE98B15D1F5}"/>
              </a:ext>
            </a:extLst>
          </p:cNvPr>
          <p:cNvGraphicFramePr>
            <a:graphicFrameLocks noGrp="1"/>
          </p:cNvGraphicFramePr>
          <p:nvPr>
            <p:extLst>
              <p:ext uri="{D42A27DB-BD31-4B8C-83A1-F6EECF244321}">
                <p14:modId xmlns:p14="http://schemas.microsoft.com/office/powerpoint/2010/main" val="1797659736"/>
              </p:ext>
            </p:extLst>
          </p:nvPr>
        </p:nvGraphicFramePr>
        <p:xfrm>
          <a:off x="244640" y="1061270"/>
          <a:ext cx="11684504" cy="5791200"/>
        </p:xfrm>
        <a:graphic>
          <a:graphicData uri="http://schemas.openxmlformats.org/drawingml/2006/table">
            <a:tbl>
              <a:tblPr>
                <a:tableStyleId>{5C22544A-7EE6-4342-B048-85BDC9FD1C3A}</a:tableStyleId>
              </a:tblPr>
              <a:tblGrid>
                <a:gridCol w="722304">
                  <a:extLst>
                    <a:ext uri="{9D8B030D-6E8A-4147-A177-3AD203B41FA5}">
                      <a16:colId xmlns:a16="http://schemas.microsoft.com/office/drawing/2014/main" val="3795896533"/>
                    </a:ext>
                  </a:extLst>
                </a:gridCol>
                <a:gridCol w="830433">
                  <a:extLst>
                    <a:ext uri="{9D8B030D-6E8A-4147-A177-3AD203B41FA5}">
                      <a16:colId xmlns:a16="http://schemas.microsoft.com/office/drawing/2014/main" val="323442033"/>
                    </a:ext>
                  </a:extLst>
                </a:gridCol>
                <a:gridCol w="3127054">
                  <a:extLst>
                    <a:ext uri="{9D8B030D-6E8A-4147-A177-3AD203B41FA5}">
                      <a16:colId xmlns:a16="http://schemas.microsoft.com/office/drawing/2014/main" val="3749180070"/>
                    </a:ext>
                  </a:extLst>
                </a:gridCol>
                <a:gridCol w="2199398">
                  <a:extLst>
                    <a:ext uri="{9D8B030D-6E8A-4147-A177-3AD203B41FA5}">
                      <a16:colId xmlns:a16="http://schemas.microsoft.com/office/drawing/2014/main" val="1852961125"/>
                    </a:ext>
                  </a:extLst>
                </a:gridCol>
                <a:gridCol w="2199398">
                  <a:extLst>
                    <a:ext uri="{9D8B030D-6E8A-4147-A177-3AD203B41FA5}">
                      <a16:colId xmlns:a16="http://schemas.microsoft.com/office/drawing/2014/main" val="4277095266"/>
                    </a:ext>
                  </a:extLst>
                </a:gridCol>
                <a:gridCol w="1167797">
                  <a:extLst>
                    <a:ext uri="{9D8B030D-6E8A-4147-A177-3AD203B41FA5}">
                      <a16:colId xmlns:a16="http://schemas.microsoft.com/office/drawing/2014/main" val="3378643298"/>
                    </a:ext>
                  </a:extLst>
                </a:gridCol>
                <a:gridCol w="1438120">
                  <a:extLst>
                    <a:ext uri="{9D8B030D-6E8A-4147-A177-3AD203B41FA5}">
                      <a16:colId xmlns:a16="http://schemas.microsoft.com/office/drawing/2014/main" val="4281537198"/>
                    </a:ext>
                  </a:extLst>
                </a:gridCol>
              </a:tblGrid>
              <a:tr h="69135">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評鑑</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層面</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評鑑重點</a:t>
                      </a:r>
                      <a:r>
                        <a:rPr lang="en-US" altLang="zh-TW" sz="2400" dirty="0">
                          <a:effectLst/>
                          <a:latin typeface="標楷體" panose="03000509000000000000" pitchFamily="65" charset="-120"/>
                          <a:ea typeface="標楷體" panose="03000509000000000000" pitchFamily="65" charset="-120"/>
                        </a:rPr>
                        <a:t>/</a:t>
                      </a:r>
                      <a:r>
                        <a:rPr lang="zh-TW" sz="2400" dirty="0">
                          <a:effectLst/>
                          <a:latin typeface="標楷體" panose="03000509000000000000" pitchFamily="65" charset="-120"/>
                          <a:ea typeface="標楷體" panose="03000509000000000000" pitchFamily="65" charset="-120"/>
                        </a:rPr>
                        <a:t>評鑑細項</a:t>
                      </a: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zh-TW" sz="28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評鑑工具</a:t>
                      </a:r>
                      <a:endParaRPr lang="en-US" altLang="zh-TW" sz="2400" dirty="0">
                        <a:effectLst/>
                        <a:latin typeface="標楷體" panose="03000509000000000000" pitchFamily="65" charset="-120"/>
                        <a:ea typeface="標楷體" panose="03000509000000000000" pitchFamily="65" charset="-120"/>
                      </a:endParaRPr>
                    </a:p>
                    <a:p>
                      <a:pPr algn="ctr">
                        <a:spcAft>
                          <a:spcPts val="0"/>
                        </a:spcAft>
                      </a:pPr>
                      <a:r>
                        <a:rPr lang="en-US" altLang="zh-TW" sz="2400" b="1" dirty="0">
                          <a:solidFill>
                            <a:srgbClr val="FF66FF"/>
                          </a:solidFill>
                          <a:effectLst/>
                          <a:latin typeface="標楷體" panose="03000509000000000000" pitchFamily="65" charset="-120"/>
                          <a:ea typeface="標楷體" panose="03000509000000000000" pitchFamily="65" charset="-120"/>
                        </a:rPr>
                        <a:t>(</a:t>
                      </a:r>
                      <a:r>
                        <a:rPr lang="zh-TW" altLang="en-US" sz="2400" b="1" dirty="0">
                          <a:solidFill>
                            <a:srgbClr val="FF66FF"/>
                          </a:solidFill>
                          <a:effectLst/>
                          <a:latin typeface="標楷體" panose="03000509000000000000" pitchFamily="65" charset="-120"/>
                          <a:ea typeface="標楷體" panose="03000509000000000000" pitchFamily="65" charset="-120"/>
                        </a:rPr>
                        <a:t>請列點寫出評鑑工具</a:t>
                      </a:r>
                      <a:r>
                        <a:rPr lang="en-US" altLang="zh-TW" sz="2400" b="1" dirty="0">
                          <a:solidFill>
                            <a:srgbClr val="FF66FF"/>
                          </a:solidFill>
                          <a:effectLst/>
                          <a:latin typeface="標楷體" panose="03000509000000000000" pitchFamily="65" charset="-120"/>
                          <a:ea typeface="標楷體" panose="03000509000000000000" pitchFamily="65" charset="-120"/>
                        </a:rPr>
                        <a:t>)</a:t>
                      </a:r>
                      <a:endParaRPr lang="zh-TW" sz="2400" b="1"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檢核方式</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評估</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結果</a:t>
                      </a:r>
                      <a:endParaRPr lang="en-US" alt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1200"/>
                        </a:spcAft>
                      </a:pPr>
                      <a:r>
                        <a:rPr lang="zh-TW" sz="2400" dirty="0">
                          <a:effectLst/>
                          <a:latin typeface="標楷體" panose="03000509000000000000" pitchFamily="65" charset="-120"/>
                          <a:ea typeface="標楷體" panose="03000509000000000000" pitchFamily="65" charset="-120"/>
                        </a:rPr>
                        <a:t>質性</a:t>
                      </a:r>
                      <a:br>
                        <a:rPr lang="en-US" altLang="zh-TW" sz="2400" dirty="0">
                          <a:effectLst/>
                          <a:latin typeface="標楷體" panose="03000509000000000000" pitchFamily="65" charset="-120"/>
                          <a:ea typeface="標楷體" panose="03000509000000000000" pitchFamily="65" charset="-120"/>
                        </a:rPr>
                      </a:br>
                      <a:r>
                        <a:rPr lang="zh-TW" altLang="en-US" sz="2400" dirty="0">
                          <a:effectLst/>
                          <a:latin typeface="標楷體" panose="03000509000000000000" pitchFamily="65" charset="-120"/>
                          <a:ea typeface="標楷體" panose="03000509000000000000" pitchFamily="65" charset="-120"/>
                        </a:rPr>
                        <a:t>敘</a:t>
                      </a:r>
                      <a:r>
                        <a:rPr lang="zh-TW" sz="2400" dirty="0">
                          <a:effectLst/>
                          <a:latin typeface="標楷體" panose="03000509000000000000" pitchFamily="65" charset="-120"/>
                          <a:ea typeface="標楷體" panose="03000509000000000000" pitchFamily="65" charset="-120"/>
                        </a:rPr>
                        <a:t>述</a:t>
                      </a:r>
                      <a:endParaRPr lang="en-US" altLang="zh-TW" sz="2400" dirty="0">
                        <a:effectLst/>
                        <a:latin typeface="標楷體" panose="03000509000000000000" pitchFamily="65" charset="-120"/>
                        <a:ea typeface="標楷體" panose="03000509000000000000" pitchFamily="65" charset="-120"/>
                      </a:endParaRPr>
                    </a:p>
                    <a:p>
                      <a:pPr algn="ctr">
                        <a:spcAft>
                          <a:spcPts val="1200"/>
                        </a:spcAft>
                      </a:pPr>
                      <a:r>
                        <a:rPr lang="en-US" altLang="zh-TW" sz="1400" dirty="0">
                          <a:solidFill>
                            <a:srgbClr val="FF66FF"/>
                          </a:solidFill>
                          <a:effectLst/>
                          <a:latin typeface="標楷體" panose="03000509000000000000" pitchFamily="65" charset="-120"/>
                          <a:ea typeface="標楷體" panose="03000509000000000000" pitchFamily="65" charset="-120"/>
                        </a:rPr>
                        <a:t>(</a:t>
                      </a:r>
                      <a:r>
                        <a:rPr lang="zh-TW" altLang="en-US" sz="1400" dirty="0">
                          <a:solidFill>
                            <a:srgbClr val="FF66FF"/>
                          </a:solidFill>
                          <a:effectLst/>
                          <a:latin typeface="標楷體" panose="03000509000000000000" pitchFamily="65" charset="-120"/>
                          <a:ea typeface="標楷體" panose="03000509000000000000" pitchFamily="65" charset="-120"/>
                        </a:rPr>
                        <a:t>反思課程在該項重點有甚麼發現或改進之處</a:t>
                      </a:r>
                      <a:r>
                        <a:rPr lang="en-US" altLang="zh-TW" sz="1400" dirty="0">
                          <a:solidFill>
                            <a:srgbClr val="FF66FF"/>
                          </a:solidFill>
                          <a:effectLst/>
                          <a:latin typeface="標楷體" panose="03000509000000000000" pitchFamily="65" charset="-120"/>
                          <a:ea typeface="標楷體" panose="03000509000000000000" pitchFamily="65" charset="-120"/>
                        </a:rPr>
                        <a:t>)</a:t>
                      </a:r>
                      <a:endParaRPr lang="zh-TW" sz="1400"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1051464"/>
                  </a:ext>
                </a:extLst>
              </a:tr>
              <a:tr h="1475282">
                <a:tc rowSpan="2">
                  <a:txBody>
                    <a:bodyPr/>
                    <a:lstStyle/>
                    <a:p>
                      <a:pPr algn="ctr">
                        <a:spcAft>
                          <a:spcPts val="0"/>
                        </a:spcAft>
                      </a:pPr>
                      <a:r>
                        <a:rPr lang="zh-TW" sz="2400" b="1" dirty="0">
                          <a:solidFill>
                            <a:srgbClr val="0000FF"/>
                          </a:solidFill>
                          <a:effectLst/>
                          <a:latin typeface="標楷體" panose="03000509000000000000" pitchFamily="65" charset="-120"/>
                          <a:ea typeface="標楷體" panose="03000509000000000000" pitchFamily="65" charset="-120"/>
                        </a:rPr>
                        <a:t>課</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程</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設</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en-US" altLang="zh-TW" sz="2400" dirty="0">
                          <a:effectLst/>
                          <a:latin typeface="標楷體" panose="03000509000000000000" pitchFamily="65" charset="-120"/>
                          <a:ea typeface="標楷體" panose="03000509000000000000" pitchFamily="65" charset="-120"/>
                        </a:rPr>
                        <a:t>9</a:t>
                      </a:r>
                      <a:r>
                        <a:rPr lang="en-US" sz="2400" dirty="0">
                          <a:effectLst/>
                          <a:latin typeface="標楷體" panose="03000509000000000000" pitchFamily="65" charset="-120"/>
                          <a:ea typeface="標楷體" panose="03000509000000000000" pitchFamily="65" charset="-120"/>
                        </a:rPr>
                        <a:t>.</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zh-TW" altLang="en-US" sz="2400" dirty="0">
                          <a:effectLst/>
                          <a:latin typeface="標楷體" panose="03000509000000000000" pitchFamily="65" charset="-120"/>
                          <a:ea typeface="標楷體" panose="03000509000000000000" pitchFamily="65" charset="-120"/>
                        </a:rPr>
                        <a:t>學習效益</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9.1 </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學習課程之單元或主題內容，符合學生之學習需要及身心發展層次，對其持續學習與發展具重要性。</a:t>
                      </a:r>
                      <a:r>
                        <a:rPr lang="zh-TW" sz="1800" kern="100" dirty="0">
                          <a:effectLst/>
                          <a:latin typeface="標楷體" panose="03000509000000000000" pitchFamily="65" charset="-120"/>
                          <a:ea typeface="標楷體" panose="03000509000000000000" pitchFamily="65" charset="-120"/>
                          <a:cs typeface="Times New Roman" panose="02020603050405020304" pitchFamily="18" charset="0"/>
                        </a:rPr>
                        <a:t>核心素養之達成。</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400" kern="1200" dirty="0">
                          <a:solidFill>
                            <a:schemeClr val="dk1"/>
                          </a:solidFill>
                          <a:effectLst/>
                          <a:latin typeface="標楷體" panose="03000509000000000000" pitchFamily="65" charset="-120"/>
                          <a:ea typeface="標楷體" panose="03000509000000000000" pitchFamily="65" charset="-120"/>
                          <a:cs typeface="+mn-cs"/>
                        </a:rPr>
                        <a:t>□彈性學習課程之教學單元或主題內容，符合學生學習需要及身心發展層次。</a:t>
                      </a:r>
                    </a:p>
                    <a:p>
                      <a:r>
                        <a:rPr lang="zh-TW" altLang="en-US" sz="1400" kern="1200" dirty="0">
                          <a:solidFill>
                            <a:schemeClr val="dk1"/>
                          </a:solidFill>
                          <a:effectLst/>
                          <a:latin typeface="標楷體" panose="03000509000000000000" pitchFamily="65" charset="-120"/>
                          <a:ea typeface="標楷體" panose="03000509000000000000" pitchFamily="65" charset="-120"/>
                          <a:cs typeface="+mn-cs"/>
                        </a:rPr>
                        <a:t>□彈性學習課程之教學單元或主題內容，符合學習階段核心素養、學習重點之達成。</a:t>
                      </a:r>
                    </a:p>
                    <a:p>
                      <a:r>
                        <a:rPr lang="zh-TW" altLang="en-US" sz="1400" kern="1200" dirty="0">
                          <a:solidFill>
                            <a:schemeClr val="dk1"/>
                          </a:solidFill>
                          <a:effectLst/>
                          <a:latin typeface="標楷體" panose="03000509000000000000" pitchFamily="65" charset="-120"/>
                          <a:ea typeface="標楷體" panose="03000509000000000000" pitchFamily="65" charset="-120"/>
                          <a:cs typeface="+mn-cs"/>
                        </a:rPr>
                        <a:t>□彈性學習課程對學生學習與身心發展具有重要性。</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 □不符合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80694058"/>
                  </a:ext>
                </a:extLst>
              </a:tr>
              <a:tr h="1967043">
                <a:tc vMerge="1">
                  <a:txBody>
                    <a:bodyPr/>
                    <a:lstStyle/>
                    <a:p>
                      <a:endParaRPr lang="zh-TW" altLang="en-US"/>
                    </a:p>
                  </a:txBody>
                  <a:tcPr/>
                </a:tc>
                <a:tc vMerge="1">
                  <a:txBody>
                    <a:bodyPr/>
                    <a:lstStyle/>
                    <a:p>
                      <a:endParaRPr lang="zh-TW" altLang="en-US"/>
                    </a:p>
                  </a:txBody>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9.2 </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各彈性學習課程之教材、內容與活動，重視提供學生練習、體驗、思考、探究、發表及整合之充分機會，學習經驗之安排具情境脈絡化、意義化及適性化特徵，確能達成課程目標。</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zh-TW" altLang="en-US"/>
                    </a:p>
                  </a:txBody>
                  <a:tcPr/>
                </a:tc>
                <a:tc>
                  <a:txBody>
                    <a:bodyPr/>
                    <a:lstStyle/>
                    <a:p>
                      <a:r>
                        <a:rPr lang="zh-TW" altLang="en-US" sz="1400" kern="1200" dirty="0">
                          <a:solidFill>
                            <a:schemeClr val="dk1"/>
                          </a:solidFill>
                          <a:effectLst/>
                          <a:latin typeface="標楷體" panose="03000509000000000000" pitchFamily="65" charset="-120"/>
                          <a:ea typeface="標楷體" panose="03000509000000000000" pitchFamily="65" charset="-120"/>
                          <a:cs typeface="+mn-cs"/>
                        </a:rPr>
                        <a:t>□彈性學習課程之教學單元或主題的教材、內容與學習活動，能提供學生實作練習、生活體驗、思考、探究、發表和整合的充分機會。</a:t>
                      </a:r>
                    </a:p>
                    <a:p>
                      <a:r>
                        <a:rPr lang="zh-TW" altLang="en-US" sz="1400" kern="1200" dirty="0">
                          <a:solidFill>
                            <a:schemeClr val="dk1"/>
                          </a:solidFill>
                          <a:effectLst/>
                          <a:latin typeface="標楷體" panose="03000509000000000000" pitchFamily="65" charset="-120"/>
                          <a:ea typeface="標楷體" panose="03000509000000000000" pitchFamily="65" charset="-120"/>
                          <a:cs typeface="+mn-cs"/>
                        </a:rPr>
                        <a:t>□彈性學習課程之教學單元或主題的學習經驗安排，具有情境化、脈絡化、意義化、適性化的特徵，且能達成課程目標。</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16325"/>
                  </a:ext>
                </a:extLst>
              </a:tr>
            </a:tbl>
          </a:graphicData>
        </a:graphic>
      </p:graphicFrame>
    </p:spTree>
    <p:extLst>
      <p:ext uri="{BB962C8B-B14F-4D97-AF65-F5344CB8AC3E}">
        <p14:creationId xmlns:p14="http://schemas.microsoft.com/office/powerpoint/2010/main" val="4124210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11245386"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二、評鑑指標</a:t>
            </a:r>
            <a:r>
              <a:rPr lang="en-US" altLang="zh-TW" sz="4000" b="1" dirty="0">
                <a:latin typeface="Microsoft YaHei" panose="020B0503020204020204" pitchFamily="34" charset="-122"/>
                <a:ea typeface="Microsoft YaHei" panose="020B0503020204020204" pitchFamily="34" charset="-122"/>
              </a:rPr>
              <a:t>(</a:t>
            </a:r>
            <a:r>
              <a:rPr lang="zh-TW" altLang="en-US" sz="4000" b="1" dirty="0">
                <a:latin typeface="Microsoft YaHei" panose="020B0503020204020204" pitchFamily="34" charset="-122"/>
                <a:ea typeface="Microsoft YaHei" panose="020B0503020204020204" pitchFamily="34" charset="-122"/>
              </a:rPr>
              <a:t>彈性課程</a:t>
            </a:r>
            <a:r>
              <a:rPr lang="en-US" altLang="zh-TW" sz="4000" b="1" dirty="0">
                <a:solidFill>
                  <a:srgbClr val="000000"/>
                </a:solidFill>
                <a:latin typeface="Microsoft YaHei" panose="020B0503020204020204" pitchFamily="34" charset="-122"/>
                <a:ea typeface="Microsoft YaHei" panose="020B0503020204020204" pitchFamily="34" charset="-122"/>
              </a:rPr>
              <a:t>)</a:t>
            </a:r>
            <a:r>
              <a:rPr lang="en-US" altLang="zh-TW" sz="4000" b="1" i="1" dirty="0">
                <a:solidFill>
                  <a:srgbClr val="FF66FF"/>
                </a:solidFill>
                <a:latin typeface="Microsoft YaHei" panose="020B0503020204020204" pitchFamily="34" charset="-122"/>
                <a:ea typeface="Microsoft YaHei" panose="020B0503020204020204" pitchFamily="34" charset="-122"/>
              </a:rPr>
              <a:t>(</a:t>
            </a:r>
            <a:r>
              <a:rPr lang="zh-TW" altLang="en-US" sz="4000" b="1" i="1" dirty="0">
                <a:solidFill>
                  <a:srgbClr val="FF66FF"/>
                </a:solidFill>
                <a:latin typeface="Microsoft YaHei" panose="020B0503020204020204" pitchFamily="34" charset="-122"/>
                <a:ea typeface="Microsoft YaHei" panose="020B0503020204020204" pitchFamily="34" charset="-122"/>
              </a:rPr>
              <a:t>若評鑑部定請刪掉此頁</a:t>
            </a:r>
            <a:r>
              <a:rPr lang="en-US" altLang="zh-TW" sz="4000" b="1" i="1" dirty="0">
                <a:solidFill>
                  <a:srgbClr val="FF66FF"/>
                </a:solidFill>
                <a:latin typeface="Microsoft YaHei" panose="020B0503020204020204" pitchFamily="34" charset="-122"/>
                <a:ea typeface="Microsoft YaHei" panose="020B0503020204020204" pitchFamily="34" charset="-122"/>
              </a:rPr>
              <a:t>)</a:t>
            </a:r>
            <a:endParaRPr lang="zh-TW" altLang="en-US" sz="4000" b="1" i="1" dirty="0">
              <a:solidFill>
                <a:srgbClr val="FF66FF"/>
              </a:solidFill>
              <a:latin typeface="Microsoft YaHei" panose="020B0503020204020204" pitchFamily="34" charset="-122"/>
              <a:ea typeface="Microsoft YaHei" panose="020B0503020204020204" pitchFamily="34" charset="-122"/>
            </a:endParaRPr>
          </a:p>
        </p:txBody>
      </p:sp>
      <p:graphicFrame>
        <p:nvGraphicFramePr>
          <p:cNvPr id="10" name="表格 9">
            <a:extLst>
              <a:ext uri="{FF2B5EF4-FFF2-40B4-BE49-F238E27FC236}">
                <a16:creationId xmlns:a16="http://schemas.microsoft.com/office/drawing/2014/main" id="{0B960362-CDB3-4B0C-B665-6AE98B15D1F5}"/>
              </a:ext>
            </a:extLst>
          </p:cNvPr>
          <p:cNvGraphicFramePr>
            <a:graphicFrameLocks noGrp="1"/>
          </p:cNvGraphicFramePr>
          <p:nvPr>
            <p:extLst>
              <p:ext uri="{D42A27DB-BD31-4B8C-83A1-F6EECF244321}">
                <p14:modId xmlns:p14="http://schemas.microsoft.com/office/powerpoint/2010/main" val="3153695540"/>
              </p:ext>
            </p:extLst>
          </p:nvPr>
        </p:nvGraphicFramePr>
        <p:xfrm>
          <a:off x="244640" y="1061270"/>
          <a:ext cx="11684504" cy="5685603"/>
        </p:xfrm>
        <a:graphic>
          <a:graphicData uri="http://schemas.openxmlformats.org/drawingml/2006/table">
            <a:tbl>
              <a:tblPr>
                <a:tableStyleId>{5C22544A-7EE6-4342-B048-85BDC9FD1C3A}</a:tableStyleId>
              </a:tblPr>
              <a:tblGrid>
                <a:gridCol w="722304">
                  <a:extLst>
                    <a:ext uri="{9D8B030D-6E8A-4147-A177-3AD203B41FA5}">
                      <a16:colId xmlns:a16="http://schemas.microsoft.com/office/drawing/2014/main" val="3795896533"/>
                    </a:ext>
                  </a:extLst>
                </a:gridCol>
                <a:gridCol w="830433">
                  <a:extLst>
                    <a:ext uri="{9D8B030D-6E8A-4147-A177-3AD203B41FA5}">
                      <a16:colId xmlns:a16="http://schemas.microsoft.com/office/drawing/2014/main" val="323442033"/>
                    </a:ext>
                  </a:extLst>
                </a:gridCol>
                <a:gridCol w="3127054">
                  <a:extLst>
                    <a:ext uri="{9D8B030D-6E8A-4147-A177-3AD203B41FA5}">
                      <a16:colId xmlns:a16="http://schemas.microsoft.com/office/drawing/2014/main" val="3749180070"/>
                    </a:ext>
                  </a:extLst>
                </a:gridCol>
                <a:gridCol w="2199398">
                  <a:extLst>
                    <a:ext uri="{9D8B030D-6E8A-4147-A177-3AD203B41FA5}">
                      <a16:colId xmlns:a16="http://schemas.microsoft.com/office/drawing/2014/main" val="1852961125"/>
                    </a:ext>
                  </a:extLst>
                </a:gridCol>
                <a:gridCol w="2199398">
                  <a:extLst>
                    <a:ext uri="{9D8B030D-6E8A-4147-A177-3AD203B41FA5}">
                      <a16:colId xmlns:a16="http://schemas.microsoft.com/office/drawing/2014/main" val="4277095266"/>
                    </a:ext>
                  </a:extLst>
                </a:gridCol>
                <a:gridCol w="1167797">
                  <a:extLst>
                    <a:ext uri="{9D8B030D-6E8A-4147-A177-3AD203B41FA5}">
                      <a16:colId xmlns:a16="http://schemas.microsoft.com/office/drawing/2014/main" val="3378643298"/>
                    </a:ext>
                  </a:extLst>
                </a:gridCol>
                <a:gridCol w="1438120">
                  <a:extLst>
                    <a:ext uri="{9D8B030D-6E8A-4147-A177-3AD203B41FA5}">
                      <a16:colId xmlns:a16="http://schemas.microsoft.com/office/drawing/2014/main" val="4281537198"/>
                    </a:ext>
                  </a:extLst>
                </a:gridCol>
              </a:tblGrid>
              <a:tr h="69135">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評鑑</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層面</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評鑑重點</a:t>
                      </a:r>
                      <a:r>
                        <a:rPr lang="en-US" altLang="zh-TW" sz="2400" dirty="0">
                          <a:effectLst/>
                          <a:latin typeface="標楷體" panose="03000509000000000000" pitchFamily="65" charset="-120"/>
                          <a:ea typeface="標楷體" panose="03000509000000000000" pitchFamily="65" charset="-120"/>
                        </a:rPr>
                        <a:t>/</a:t>
                      </a:r>
                      <a:r>
                        <a:rPr lang="zh-TW" sz="2400" dirty="0">
                          <a:effectLst/>
                          <a:latin typeface="標楷體" panose="03000509000000000000" pitchFamily="65" charset="-120"/>
                          <a:ea typeface="標楷體" panose="03000509000000000000" pitchFamily="65" charset="-120"/>
                        </a:rPr>
                        <a:t>評鑑細項</a:t>
                      </a: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zh-TW" sz="28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評鑑工具</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a:solidFill>
                            <a:srgbClr val="FF66FF"/>
                          </a:solidFill>
                          <a:effectLst/>
                          <a:latin typeface="標楷體" panose="03000509000000000000" pitchFamily="65" charset="-120"/>
                          <a:ea typeface="標楷體" panose="03000509000000000000" pitchFamily="65" charset="-120"/>
                        </a:rPr>
                        <a:t>(</a:t>
                      </a:r>
                      <a:r>
                        <a:rPr lang="zh-TW" altLang="en-US" sz="2400" b="1" dirty="0">
                          <a:solidFill>
                            <a:srgbClr val="FF66FF"/>
                          </a:solidFill>
                          <a:effectLst/>
                          <a:latin typeface="標楷體" panose="03000509000000000000" pitchFamily="65" charset="-120"/>
                          <a:ea typeface="標楷體" panose="03000509000000000000" pitchFamily="65" charset="-120"/>
                        </a:rPr>
                        <a:t>請列點寫出評鑑工具</a:t>
                      </a:r>
                      <a:r>
                        <a:rPr lang="en-US" altLang="zh-TW" sz="2400" b="1" dirty="0">
                          <a:solidFill>
                            <a:srgbClr val="FF66FF"/>
                          </a:solidFill>
                          <a:effectLst/>
                          <a:latin typeface="標楷體" panose="03000509000000000000" pitchFamily="65" charset="-120"/>
                          <a:ea typeface="標楷體" panose="03000509000000000000" pitchFamily="65" charset="-120"/>
                        </a:rPr>
                        <a:t>)</a:t>
                      </a:r>
                      <a:endParaRPr lang="zh-TW" altLang="zh-TW" sz="2400" b="1"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檢核方式</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評估</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結果</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1200"/>
                        </a:spcAft>
                      </a:pPr>
                      <a:r>
                        <a:rPr lang="zh-TW" sz="2400" dirty="0">
                          <a:effectLst/>
                          <a:latin typeface="標楷體" panose="03000509000000000000" pitchFamily="65" charset="-120"/>
                          <a:ea typeface="標楷體" panose="03000509000000000000" pitchFamily="65" charset="-120"/>
                        </a:rPr>
                        <a:t>質性</a:t>
                      </a:r>
                      <a:br>
                        <a:rPr lang="en-US" altLang="zh-TW" sz="2400" dirty="0">
                          <a:effectLst/>
                          <a:latin typeface="標楷體" panose="03000509000000000000" pitchFamily="65" charset="-120"/>
                          <a:ea typeface="標楷體" panose="03000509000000000000" pitchFamily="65" charset="-120"/>
                        </a:rPr>
                      </a:br>
                      <a:r>
                        <a:rPr lang="zh-TW" altLang="en-US" sz="2400" dirty="0">
                          <a:effectLst/>
                          <a:latin typeface="標楷體" panose="03000509000000000000" pitchFamily="65" charset="-120"/>
                          <a:ea typeface="標楷體" panose="03000509000000000000" pitchFamily="65" charset="-120"/>
                        </a:rPr>
                        <a:t>敘</a:t>
                      </a:r>
                      <a:r>
                        <a:rPr lang="zh-TW" sz="2400" dirty="0">
                          <a:effectLst/>
                          <a:latin typeface="標楷體" panose="03000509000000000000" pitchFamily="65" charset="-120"/>
                          <a:ea typeface="標楷體" panose="03000509000000000000" pitchFamily="65" charset="-120"/>
                        </a:rPr>
                        <a:t>述</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lang="en-US" altLang="zh-TW" sz="1400" dirty="0">
                          <a:solidFill>
                            <a:srgbClr val="FF66FF"/>
                          </a:solidFill>
                          <a:effectLst/>
                          <a:latin typeface="標楷體" panose="03000509000000000000" pitchFamily="65" charset="-120"/>
                          <a:ea typeface="標楷體" panose="03000509000000000000" pitchFamily="65" charset="-120"/>
                        </a:rPr>
                        <a:t>(</a:t>
                      </a:r>
                      <a:r>
                        <a:rPr lang="zh-TW" altLang="en-US" sz="1400" dirty="0">
                          <a:solidFill>
                            <a:srgbClr val="FF66FF"/>
                          </a:solidFill>
                          <a:effectLst/>
                          <a:latin typeface="標楷體" panose="03000509000000000000" pitchFamily="65" charset="-120"/>
                          <a:ea typeface="標楷體" panose="03000509000000000000" pitchFamily="65" charset="-120"/>
                        </a:rPr>
                        <a:t>反思課程在該項重點有甚麼發現或改進之處</a:t>
                      </a:r>
                      <a:r>
                        <a:rPr lang="en-US" altLang="zh-TW" sz="1400" dirty="0">
                          <a:solidFill>
                            <a:srgbClr val="FF66FF"/>
                          </a:solidFill>
                          <a:effectLst/>
                          <a:latin typeface="標楷體" panose="03000509000000000000" pitchFamily="65" charset="-120"/>
                          <a:ea typeface="標楷體" panose="03000509000000000000" pitchFamily="65" charset="-120"/>
                        </a:rPr>
                        <a:t>)</a:t>
                      </a:r>
                      <a:endParaRPr lang="zh-TW" altLang="zh-TW" sz="1400"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1051464"/>
                  </a:ext>
                </a:extLst>
              </a:tr>
              <a:tr h="1475282">
                <a:tc rowSpan="2">
                  <a:txBody>
                    <a:bodyPr/>
                    <a:lstStyle/>
                    <a:p>
                      <a:pPr algn="ctr">
                        <a:spcAft>
                          <a:spcPts val="0"/>
                        </a:spcAft>
                      </a:pPr>
                      <a:r>
                        <a:rPr lang="zh-TW" sz="2400" b="1" dirty="0">
                          <a:solidFill>
                            <a:srgbClr val="0000FF"/>
                          </a:solidFill>
                          <a:effectLst/>
                          <a:latin typeface="標楷體" panose="03000509000000000000" pitchFamily="65" charset="-120"/>
                          <a:ea typeface="標楷體" panose="03000509000000000000" pitchFamily="65" charset="-120"/>
                        </a:rPr>
                        <a:t>課</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程</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設</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en-US" altLang="zh-TW" sz="2400" dirty="0">
                          <a:effectLst/>
                          <a:latin typeface="標楷體" panose="03000509000000000000" pitchFamily="65" charset="-120"/>
                          <a:ea typeface="標楷體" panose="03000509000000000000" pitchFamily="65" charset="-120"/>
                        </a:rPr>
                        <a:t>10</a:t>
                      </a:r>
                      <a:r>
                        <a:rPr lang="en-US" sz="2400" dirty="0">
                          <a:effectLst/>
                          <a:latin typeface="標楷體" panose="03000509000000000000" pitchFamily="65" charset="-120"/>
                          <a:ea typeface="標楷體" panose="03000509000000000000" pitchFamily="65" charset="-120"/>
                        </a:rPr>
                        <a:t>.</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zh-TW" altLang="en-US" sz="2400" dirty="0">
                          <a:effectLst/>
                          <a:latin typeface="標楷體" panose="03000509000000000000" pitchFamily="65" charset="-120"/>
                          <a:ea typeface="標楷體" panose="03000509000000000000" pitchFamily="65" charset="-120"/>
                        </a:rPr>
                        <a:t>內容結構</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10.1 </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各年級各彈性學習課程計畫之內含項目，符合主管機關規定，如年級課程目標、教學 單元</a:t>
                      </a: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主題名稱、單元</a:t>
                      </a: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主題內容摘要、教學進度、擬融入議題內容摘要、自編或選用之教材或學習資源和評量方式。</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r>
                        <a:rPr lang="zh-TW" altLang="en-US" sz="1800" kern="1200" dirty="0">
                          <a:solidFill>
                            <a:schemeClr val="dk1"/>
                          </a:solidFill>
                          <a:effectLst/>
                          <a:latin typeface="標楷體" panose="03000509000000000000" pitchFamily="65" charset="-120"/>
                          <a:ea typeface="標楷體" panose="03000509000000000000" pitchFamily="65" charset="-120"/>
                          <a:cs typeface="+mn-cs"/>
                        </a:rPr>
                        <a:t>□彈性學習課程計畫符合</a:t>
                      </a:r>
                      <a:r>
                        <a:rPr lang="en-US" altLang="zh-TW" sz="1800" kern="1200" dirty="0">
                          <a:solidFill>
                            <a:schemeClr val="dk1"/>
                          </a:solidFill>
                          <a:effectLst/>
                          <a:latin typeface="標楷體" panose="03000509000000000000" pitchFamily="65" charset="-120"/>
                          <a:ea typeface="標楷體" panose="03000509000000000000" pitchFamily="65" charset="-120"/>
                          <a:cs typeface="+mn-cs"/>
                        </a:rPr>
                        <a:t>12</a:t>
                      </a:r>
                      <a:r>
                        <a:rPr lang="zh-TW" altLang="en-US" sz="1800" kern="1200" dirty="0">
                          <a:solidFill>
                            <a:schemeClr val="dk1"/>
                          </a:solidFill>
                          <a:effectLst/>
                          <a:latin typeface="標楷體" panose="03000509000000000000" pitchFamily="65" charset="-120"/>
                          <a:ea typeface="標楷體" panose="03000509000000000000" pitchFamily="65" charset="-120"/>
                          <a:cs typeface="+mn-cs"/>
                        </a:rPr>
                        <a:t>年國教課綱及教育局規定項目。</a:t>
                      </a:r>
                    </a:p>
                    <a:p>
                      <a:r>
                        <a:rPr lang="zh-TW" altLang="en-US" sz="1800" kern="1200" dirty="0">
                          <a:solidFill>
                            <a:schemeClr val="dk1"/>
                          </a:solidFill>
                          <a:effectLst/>
                          <a:latin typeface="標楷體" panose="03000509000000000000" pitchFamily="65" charset="-120"/>
                          <a:ea typeface="標楷體" panose="03000509000000000000" pitchFamily="65" charset="-120"/>
                          <a:cs typeface="+mn-cs"/>
                        </a:rPr>
                        <a:t>□彈性學習課程計畫呈現自編或選用教材、學習資源的說明。</a:t>
                      </a:r>
                    </a:p>
                    <a:p>
                      <a:r>
                        <a:rPr lang="zh-TW" altLang="en-US" sz="1800" kern="1200" dirty="0">
                          <a:solidFill>
                            <a:schemeClr val="dk1"/>
                          </a:solidFill>
                          <a:effectLst/>
                          <a:latin typeface="標楷體" panose="03000509000000000000" pitchFamily="65" charset="-120"/>
                          <a:ea typeface="標楷體" panose="03000509000000000000" pitchFamily="65" charset="-120"/>
                          <a:cs typeface="+mn-cs"/>
                        </a:rPr>
                        <a:t>□彈性學習課程規劃內容符合</a:t>
                      </a:r>
                      <a:r>
                        <a:rPr lang="en-US" altLang="zh-TW" sz="1800" kern="1200" dirty="0">
                          <a:solidFill>
                            <a:schemeClr val="dk1"/>
                          </a:solidFill>
                          <a:effectLst/>
                          <a:latin typeface="標楷體" panose="03000509000000000000" pitchFamily="65" charset="-120"/>
                          <a:ea typeface="標楷體" panose="03000509000000000000" pitchFamily="65" charset="-120"/>
                          <a:cs typeface="+mn-cs"/>
                        </a:rPr>
                        <a:t>12</a:t>
                      </a:r>
                      <a:r>
                        <a:rPr lang="zh-TW" altLang="en-US" sz="1800" kern="1200" dirty="0">
                          <a:solidFill>
                            <a:schemeClr val="dk1"/>
                          </a:solidFill>
                          <a:effectLst/>
                          <a:latin typeface="標楷體" panose="03000509000000000000" pitchFamily="65" charset="-120"/>
                          <a:ea typeface="標楷體" panose="03000509000000000000" pitchFamily="65" charset="-120"/>
                          <a:cs typeface="+mn-cs"/>
                        </a:rPr>
                        <a:t>年國教課綱規定之四大類別課  程。</a:t>
                      </a:r>
                    </a:p>
                    <a:p>
                      <a:r>
                        <a:rPr lang="zh-TW" altLang="en-US" sz="1800" kern="1200" dirty="0">
                          <a:solidFill>
                            <a:schemeClr val="dk1"/>
                          </a:solidFill>
                          <a:effectLst/>
                          <a:latin typeface="標楷體" panose="03000509000000000000" pitchFamily="65" charset="-120"/>
                          <a:ea typeface="標楷體" panose="03000509000000000000" pitchFamily="65" charset="-120"/>
                          <a:cs typeface="+mn-cs"/>
                        </a:rPr>
                        <a:t>□彈性學習課程學習節數符合</a:t>
                      </a:r>
                      <a:r>
                        <a:rPr lang="en-US" altLang="zh-TW" sz="1800" kern="1200" dirty="0">
                          <a:solidFill>
                            <a:schemeClr val="dk1"/>
                          </a:solidFill>
                          <a:effectLst/>
                          <a:latin typeface="標楷體" panose="03000509000000000000" pitchFamily="65" charset="-120"/>
                          <a:ea typeface="標楷體" panose="03000509000000000000" pitchFamily="65" charset="-120"/>
                          <a:cs typeface="+mn-cs"/>
                        </a:rPr>
                        <a:t>12</a:t>
                      </a:r>
                      <a:r>
                        <a:rPr lang="zh-TW" altLang="en-US" sz="1800" kern="1200" dirty="0">
                          <a:solidFill>
                            <a:schemeClr val="dk1"/>
                          </a:solidFill>
                          <a:effectLst/>
                          <a:latin typeface="標楷體" panose="03000509000000000000" pitchFamily="65" charset="-120"/>
                          <a:ea typeface="標楷體" panose="03000509000000000000" pitchFamily="65" charset="-120"/>
                          <a:cs typeface="+mn-cs"/>
                        </a:rPr>
                        <a:t>年國教課綱規範。</a:t>
                      </a:r>
                    </a:p>
                    <a:p>
                      <a:endParaRPr lang="zh-TW" altLang="en-US" sz="1600" kern="1200" dirty="0">
                        <a:solidFill>
                          <a:schemeClr val="dk1"/>
                        </a:solidFill>
                        <a:effectLst/>
                        <a:latin typeface="標楷體" panose="03000509000000000000" pitchFamily="65" charset="-120"/>
                        <a:ea typeface="標楷體" panose="03000509000000000000" pitchFamily="65" charset="-120"/>
                        <a:cs typeface="+mn-cs"/>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p>
                      <a:pPr algn="ctr">
                        <a:spcAft>
                          <a:spcPts val="0"/>
                        </a:spcAft>
                      </a:pPr>
                      <a:endParaRPr lang="zh-TW" altLang="en-US" sz="18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80694058"/>
                  </a:ext>
                </a:extLst>
              </a:tr>
              <a:tr h="1967043">
                <a:tc vMerge="1">
                  <a:txBody>
                    <a:bodyPr/>
                    <a:lstStyle/>
                    <a:p>
                      <a:endParaRPr lang="zh-TW" altLang="en-US"/>
                    </a:p>
                  </a:txBody>
                  <a:tcPr/>
                </a:tc>
                <a:tc vMerge="1">
                  <a:txBody>
                    <a:bodyPr/>
                    <a:lstStyle/>
                    <a:p>
                      <a:endParaRPr lang="zh-TW" altLang="en-US"/>
                    </a:p>
                  </a:txBody>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10.2 </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各年級規劃之彈性學習課程內容，符合課綱規定之四大類別課程（統整性主題</a:t>
                      </a: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專題</a:t>
                      </a: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議題探究）及學習節數規範。</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zh-TW" altLang="en-US"/>
                    </a:p>
                  </a:txBody>
                  <a:tcPr/>
                </a:tc>
                <a:tc vMerge="1">
                  <a:txBody>
                    <a:bodyPr/>
                    <a:lstStyle/>
                    <a:p>
                      <a:endParaRPr lang="zh-TW" altLang="en-US" sz="1400" kern="1200" dirty="0">
                        <a:solidFill>
                          <a:schemeClr val="dk1"/>
                        </a:solidFill>
                        <a:effectLst/>
                        <a:latin typeface="標楷體" panose="03000509000000000000" pitchFamily="65" charset="-120"/>
                        <a:ea typeface="標楷體" panose="03000509000000000000" pitchFamily="65" charset="-120"/>
                        <a:cs typeface="+mn-cs"/>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spcAft>
                          <a:spcPts val="0"/>
                        </a:spcAft>
                      </a:pPr>
                      <a:endParaRPr lang="zh-TW" altLang="en-US" sz="18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16325"/>
                  </a:ext>
                </a:extLst>
              </a:tr>
            </a:tbl>
          </a:graphicData>
        </a:graphic>
      </p:graphicFrame>
    </p:spTree>
    <p:extLst>
      <p:ext uri="{BB962C8B-B14F-4D97-AF65-F5344CB8AC3E}">
        <p14:creationId xmlns:p14="http://schemas.microsoft.com/office/powerpoint/2010/main" val="234659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11245386"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二、評鑑指標</a:t>
            </a:r>
            <a:r>
              <a:rPr lang="en-US" altLang="zh-TW" sz="4000" b="1" dirty="0">
                <a:latin typeface="Microsoft YaHei" panose="020B0503020204020204" pitchFamily="34" charset="-122"/>
                <a:ea typeface="Microsoft YaHei" panose="020B0503020204020204" pitchFamily="34" charset="-122"/>
              </a:rPr>
              <a:t>(</a:t>
            </a:r>
            <a:r>
              <a:rPr lang="zh-TW" altLang="en-US" sz="4000" b="1" dirty="0">
                <a:latin typeface="Microsoft YaHei" panose="020B0503020204020204" pitchFamily="34" charset="-122"/>
                <a:ea typeface="Microsoft YaHei" panose="020B0503020204020204" pitchFamily="34" charset="-122"/>
              </a:rPr>
              <a:t>彈性課程</a:t>
            </a:r>
            <a:r>
              <a:rPr lang="en-US" altLang="zh-TW" sz="4000" b="1" dirty="0">
                <a:solidFill>
                  <a:srgbClr val="000000"/>
                </a:solidFill>
                <a:latin typeface="Microsoft YaHei" panose="020B0503020204020204" pitchFamily="34" charset="-122"/>
                <a:ea typeface="Microsoft YaHei" panose="020B0503020204020204" pitchFamily="34" charset="-122"/>
              </a:rPr>
              <a:t>)</a:t>
            </a:r>
            <a:r>
              <a:rPr lang="en-US" altLang="zh-TW" sz="4000" b="1" i="1" dirty="0">
                <a:solidFill>
                  <a:srgbClr val="FF66FF"/>
                </a:solidFill>
                <a:latin typeface="Microsoft YaHei" panose="020B0503020204020204" pitchFamily="34" charset="-122"/>
                <a:ea typeface="Microsoft YaHei" panose="020B0503020204020204" pitchFamily="34" charset="-122"/>
              </a:rPr>
              <a:t>(</a:t>
            </a:r>
            <a:r>
              <a:rPr lang="zh-TW" altLang="en-US" sz="4000" b="1" i="1" dirty="0">
                <a:solidFill>
                  <a:srgbClr val="FF66FF"/>
                </a:solidFill>
                <a:latin typeface="Microsoft YaHei" panose="020B0503020204020204" pitchFamily="34" charset="-122"/>
                <a:ea typeface="Microsoft YaHei" panose="020B0503020204020204" pitchFamily="34" charset="-122"/>
              </a:rPr>
              <a:t>若評鑑部定請刪掉此頁</a:t>
            </a:r>
            <a:r>
              <a:rPr lang="en-US" altLang="zh-TW" sz="4000" b="1" i="1" dirty="0">
                <a:solidFill>
                  <a:srgbClr val="FF66FF"/>
                </a:solidFill>
                <a:latin typeface="Microsoft YaHei" panose="020B0503020204020204" pitchFamily="34" charset="-122"/>
                <a:ea typeface="Microsoft YaHei" panose="020B0503020204020204" pitchFamily="34" charset="-122"/>
              </a:rPr>
              <a:t>)</a:t>
            </a:r>
            <a:endParaRPr lang="zh-TW" altLang="en-US" sz="4000" b="1" i="1" dirty="0">
              <a:solidFill>
                <a:srgbClr val="FF66FF"/>
              </a:solidFill>
              <a:latin typeface="Microsoft YaHei" panose="020B0503020204020204" pitchFamily="34" charset="-122"/>
              <a:ea typeface="Microsoft YaHei" panose="020B0503020204020204" pitchFamily="34" charset="-122"/>
            </a:endParaRPr>
          </a:p>
        </p:txBody>
      </p:sp>
      <p:graphicFrame>
        <p:nvGraphicFramePr>
          <p:cNvPr id="10" name="表格 9">
            <a:extLst>
              <a:ext uri="{FF2B5EF4-FFF2-40B4-BE49-F238E27FC236}">
                <a16:creationId xmlns:a16="http://schemas.microsoft.com/office/drawing/2014/main" id="{0B960362-CDB3-4B0C-B665-6AE98B15D1F5}"/>
              </a:ext>
            </a:extLst>
          </p:cNvPr>
          <p:cNvGraphicFramePr>
            <a:graphicFrameLocks noGrp="1"/>
          </p:cNvGraphicFramePr>
          <p:nvPr>
            <p:extLst>
              <p:ext uri="{D42A27DB-BD31-4B8C-83A1-F6EECF244321}">
                <p14:modId xmlns:p14="http://schemas.microsoft.com/office/powerpoint/2010/main" val="345089813"/>
              </p:ext>
            </p:extLst>
          </p:nvPr>
        </p:nvGraphicFramePr>
        <p:xfrm>
          <a:off x="244640" y="1182573"/>
          <a:ext cx="11684504" cy="4966325"/>
        </p:xfrm>
        <a:graphic>
          <a:graphicData uri="http://schemas.openxmlformats.org/drawingml/2006/table">
            <a:tbl>
              <a:tblPr>
                <a:tableStyleId>{5C22544A-7EE6-4342-B048-85BDC9FD1C3A}</a:tableStyleId>
              </a:tblPr>
              <a:tblGrid>
                <a:gridCol w="722304">
                  <a:extLst>
                    <a:ext uri="{9D8B030D-6E8A-4147-A177-3AD203B41FA5}">
                      <a16:colId xmlns:a16="http://schemas.microsoft.com/office/drawing/2014/main" val="3795896533"/>
                    </a:ext>
                  </a:extLst>
                </a:gridCol>
                <a:gridCol w="830433">
                  <a:extLst>
                    <a:ext uri="{9D8B030D-6E8A-4147-A177-3AD203B41FA5}">
                      <a16:colId xmlns:a16="http://schemas.microsoft.com/office/drawing/2014/main" val="323442033"/>
                    </a:ext>
                  </a:extLst>
                </a:gridCol>
                <a:gridCol w="3127054">
                  <a:extLst>
                    <a:ext uri="{9D8B030D-6E8A-4147-A177-3AD203B41FA5}">
                      <a16:colId xmlns:a16="http://schemas.microsoft.com/office/drawing/2014/main" val="3749180070"/>
                    </a:ext>
                  </a:extLst>
                </a:gridCol>
                <a:gridCol w="2199398">
                  <a:extLst>
                    <a:ext uri="{9D8B030D-6E8A-4147-A177-3AD203B41FA5}">
                      <a16:colId xmlns:a16="http://schemas.microsoft.com/office/drawing/2014/main" val="1852961125"/>
                    </a:ext>
                  </a:extLst>
                </a:gridCol>
                <a:gridCol w="2199398">
                  <a:extLst>
                    <a:ext uri="{9D8B030D-6E8A-4147-A177-3AD203B41FA5}">
                      <a16:colId xmlns:a16="http://schemas.microsoft.com/office/drawing/2014/main" val="4277095266"/>
                    </a:ext>
                  </a:extLst>
                </a:gridCol>
                <a:gridCol w="1167797">
                  <a:extLst>
                    <a:ext uri="{9D8B030D-6E8A-4147-A177-3AD203B41FA5}">
                      <a16:colId xmlns:a16="http://schemas.microsoft.com/office/drawing/2014/main" val="3378643298"/>
                    </a:ext>
                  </a:extLst>
                </a:gridCol>
                <a:gridCol w="1438120">
                  <a:extLst>
                    <a:ext uri="{9D8B030D-6E8A-4147-A177-3AD203B41FA5}">
                      <a16:colId xmlns:a16="http://schemas.microsoft.com/office/drawing/2014/main" val="4281537198"/>
                    </a:ext>
                  </a:extLst>
                </a:gridCol>
              </a:tblGrid>
              <a:tr h="69135">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評鑑</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層面</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評鑑重點</a:t>
                      </a:r>
                      <a:r>
                        <a:rPr lang="en-US" altLang="zh-TW" sz="2400" dirty="0">
                          <a:effectLst/>
                          <a:latin typeface="標楷體" panose="03000509000000000000" pitchFamily="65" charset="-120"/>
                          <a:ea typeface="標楷體" panose="03000509000000000000" pitchFamily="65" charset="-120"/>
                        </a:rPr>
                        <a:t>/</a:t>
                      </a:r>
                      <a:r>
                        <a:rPr lang="zh-TW" sz="2400" dirty="0">
                          <a:effectLst/>
                          <a:latin typeface="標楷體" panose="03000509000000000000" pitchFamily="65" charset="-120"/>
                          <a:ea typeface="標楷體" panose="03000509000000000000" pitchFamily="65" charset="-120"/>
                        </a:rPr>
                        <a:t>評鑑細項</a:t>
                      </a: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zh-TW" sz="28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評鑑工具</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a:solidFill>
                            <a:srgbClr val="FF66FF"/>
                          </a:solidFill>
                          <a:effectLst/>
                          <a:latin typeface="標楷體" panose="03000509000000000000" pitchFamily="65" charset="-120"/>
                          <a:ea typeface="標楷體" panose="03000509000000000000" pitchFamily="65" charset="-120"/>
                        </a:rPr>
                        <a:t>(</a:t>
                      </a:r>
                      <a:r>
                        <a:rPr lang="zh-TW" altLang="en-US" sz="2400" b="1" dirty="0">
                          <a:solidFill>
                            <a:srgbClr val="FF66FF"/>
                          </a:solidFill>
                          <a:effectLst/>
                          <a:latin typeface="標楷體" panose="03000509000000000000" pitchFamily="65" charset="-120"/>
                          <a:ea typeface="標楷體" panose="03000509000000000000" pitchFamily="65" charset="-120"/>
                        </a:rPr>
                        <a:t>請列點寫出評鑑工具</a:t>
                      </a:r>
                      <a:r>
                        <a:rPr lang="en-US" altLang="zh-TW" sz="2400" b="1" dirty="0">
                          <a:solidFill>
                            <a:srgbClr val="FF66FF"/>
                          </a:solidFill>
                          <a:effectLst/>
                          <a:latin typeface="標楷體" panose="03000509000000000000" pitchFamily="65" charset="-120"/>
                          <a:ea typeface="標楷體" panose="03000509000000000000" pitchFamily="65" charset="-120"/>
                        </a:rPr>
                        <a:t>)</a:t>
                      </a:r>
                      <a:endParaRPr lang="zh-TW" altLang="zh-TW" sz="2400" b="1"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檢核方式</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評估</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結果</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1200"/>
                        </a:spcAft>
                      </a:pPr>
                      <a:r>
                        <a:rPr lang="zh-TW" sz="2400" dirty="0">
                          <a:effectLst/>
                          <a:latin typeface="標楷體" panose="03000509000000000000" pitchFamily="65" charset="-120"/>
                          <a:ea typeface="標楷體" panose="03000509000000000000" pitchFamily="65" charset="-120"/>
                        </a:rPr>
                        <a:t>質性</a:t>
                      </a:r>
                      <a:br>
                        <a:rPr lang="en-US" altLang="zh-TW" sz="2400" dirty="0">
                          <a:effectLst/>
                          <a:latin typeface="標楷體" panose="03000509000000000000" pitchFamily="65" charset="-120"/>
                          <a:ea typeface="標楷體" panose="03000509000000000000" pitchFamily="65" charset="-120"/>
                        </a:rPr>
                      </a:br>
                      <a:r>
                        <a:rPr lang="zh-TW" altLang="en-US" sz="2400" dirty="0">
                          <a:effectLst/>
                          <a:latin typeface="標楷體" panose="03000509000000000000" pitchFamily="65" charset="-120"/>
                          <a:ea typeface="標楷體" panose="03000509000000000000" pitchFamily="65" charset="-120"/>
                        </a:rPr>
                        <a:t>敘</a:t>
                      </a:r>
                      <a:r>
                        <a:rPr lang="zh-TW" sz="2400" dirty="0">
                          <a:effectLst/>
                          <a:latin typeface="標楷體" panose="03000509000000000000" pitchFamily="65" charset="-120"/>
                          <a:ea typeface="標楷體" panose="03000509000000000000" pitchFamily="65" charset="-120"/>
                        </a:rPr>
                        <a:t>述</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lang="en-US" altLang="zh-TW" sz="1400" dirty="0">
                          <a:solidFill>
                            <a:srgbClr val="FF66FF"/>
                          </a:solidFill>
                          <a:effectLst/>
                          <a:latin typeface="標楷體" panose="03000509000000000000" pitchFamily="65" charset="-120"/>
                          <a:ea typeface="標楷體" panose="03000509000000000000" pitchFamily="65" charset="-120"/>
                        </a:rPr>
                        <a:t>(</a:t>
                      </a:r>
                      <a:r>
                        <a:rPr lang="zh-TW" altLang="en-US" sz="1400" dirty="0">
                          <a:solidFill>
                            <a:srgbClr val="FF66FF"/>
                          </a:solidFill>
                          <a:effectLst/>
                          <a:latin typeface="標楷體" panose="03000509000000000000" pitchFamily="65" charset="-120"/>
                          <a:ea typeface="標楷體" panose="03000509000000000000" pitchFamily="65" charset="-120"/>
                        </a:rPr>
                        <a:t>反思課程在該項重點有甚麼發現或改進之處</a:t>
                      </a:r>
                      <a:r>
                        <a:rPr lang="en-US" altLang="zh-TW" sz="1400" dirty="0">
                          <a:solidFill>
                            <a:srgbClr val="FF66FF"/>
                          </a:solidFill>
                          <a:effectLst/>
                          <a:latin typeface="標楷體" panose="03000509000000000000" pitchFamily="65" charset="-120"/>
                          <a:ea typeface="標楷體" panose="03000509000000000000" pitchFamily="65" charset="-120"/>
                        </a:rPr>
                        <a:t>)</a:t>
                      </a:r>
                      <a:endParaRPr lang="zh-TW" altLang="zh-TW" sz="1400"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1051464"/>
                  </a:ext>
                </a:extLst>
              </a:tr>
              <a:tr h="1475282">
                <a:tc rowSpan="2">
                  <a:txBody>
                    <a:bodyPr/>
                    <a:lstStyle/>
                    <a:p>
                      <a:pPr algn="ctr">
                        <a:spcAft>
                          <a:spcPts val="0"/>
                        </a:spcAft>
                      </a:pPr>
                      <a:r>
                        <a:rPr lang="zh-TW" sz="2400" b="1" dirty="0">
                          <a:solidFill>
                            <a:srgbClr val="0000FF"/>
                          </a:solidFill>
                          <a:effectLst/>
                          <a:latin typeface="標楷體" panose="03000509000000000000" pitchFamily="65" charset="-120"/>
                          <a:ea typeface="標楷體" panose="03000509000000000000" pitchFamily="65" charset="-120"/>
                        </a:rPr>
                        <a:t>課</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程</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設</a:t>
                      </a:r>
                      <a:br>
                        <a:rPr lang="en-US" altLang="zh-TW" sz="2400" b="1" dirty="0">
                          <a:solidFill>
                            <a:srgbClr val="0000FF"/>
                          </a:solidFill>
                          <a:effectLst/>
                          <a:latin typeface="標楷體" panose="03000509000000000000" pitchFamily="65" charset="-120"/>
                          <a:ea typeface="標楷體" panose="03000509000000000000" pitchFamily="65" charset="-120"/>
                        </a:rPr>
                      </a:br>
                      <a:r>
                        <a:rPr lang="zh-TW" sz="2400" b="1" dirty="0">
                          <a:solidFill>
                            <a:srgbClr val="0000FF"/>
                          </a:solidFill>
                          <a:effectLst/>
                          <a:latin typeface="標楷體" panose="03000509000000000000" pitchFamily="65" charset="-120"/>
                          <a:ea typeface="標楷體" panose="03000509000000000000" pitchFamily="65" charset="-120"/>
                        </a:rPr>
                        <a:t>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400" dirty="0">
                          <a:effectLst/>
                          <a:latin typeface="標楷體" panose="03000509000000000000" pitchFamily="65" charset="-120"/>
                          <a:ea typeface="標楷體" panose="03000509000000000000" pitchFamily="65" charset="-120"/>
                        </a:rPr>
                        <a:t> </a:t>
                      </a:r>
                      <a:r>
                        <a:rPr lang="en-US" altLang="zh-TW" sz="2400" dirty="0">
                          <a:effectLst/>
                          <a:latin typeface="標楷體" panose="03000509000000000000" pitchFamily="65" charset="-120"/>
                          <a:ea typeface="標楷體" panose="03000509000000000000" pitchFamily="65" charset="-120"/>
                        </a:rPr>
                        <a:t>11</a:t>
                      </a:r>
                      <a:r>
                        <a:rPr lang="en-US" sz="2400" dirty="0">
                          <a:effectLst/>
                          <a:latin typeface="標楷體" panose="03000509000000000000" pitchFamily="65" charset="-120"/>
                          <a:ea typeface="標楷體" panose="03000509000000000000" pitchFamily="65" charset="-120"/>
                        </a:rPr>
                        <a:t>.</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zh-TW" altLang="en-US" sz="2400" dirty="0">
                          <a:effectLst/>
                          <a:latin typeface="標楷體" panose="03000509000000000000" pitchFamily="65" charset="-120"/>
                          <a:ea typeface="標楷體" panose="03000509000000000000" pitchFamily="65" charset="-120"/>
                        </a:rPr>
                        <a:t>邏輯關聯</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11.1 </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各彈性學習課程之教學單元或主題內容、課程目標、教學時間與進度及評量方式等，彼此間具相互呼應之邏輯合理性。</a:t>
                      </a:r>
                      <a:r>
                        <a:rPr lang="zh-TW" sz="1800" kern="100" dirty="0">
                          <a:effectLst/>
                          <a:latin typeface="標楷體" panose="03000509000000000000" pitchFamily="65" charset="-120"/>
                          <a:ea typeface="標楷體" panose="03000509000000000000" pitchFamily="65" charset="-12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□彈性學習課程之教學單元或主題內容、課程目標、教學時間與進度和評量方式，彼此之間都有相互呼應的邏輯性與合理性。</a:t>
                      </a: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80694058"/>
                  </a:ext>
                </a:extLst>
              </a:tr>
              <a:tr h="1967043">
                <a:tc vMerge="1">
                  <a:txBody>
                    <a:bodyPr/>
                    <a:lstStyle/>
                    <a:p>
                      <a:endParaRPr lang="zh-TW" altLang="en-US"/>
                    </a:p>
                  </a:txBody>
                  <a:tcPr/>
                </a:tc>
                <a:tc>
                  <a:txBody>
                    <a:bodyPr/>
                    <a:lstStyle/>
                    <a:p>
                      <a:pPr algn="ctr">
                        <a:spcAft>
                          <a:spcPts val="0"/>
                        </a:spcAft>
                      </a:pPr>
                      <a:r>
                        <a:rPr lang="en-US" altLang="zh-TW" sz="2400" dirty="0">
                          <a:effectLst/>
                          <a:latin typeface="標楷體" panose="03000509000000000000" pitchFamily="65" charset="-120"/>
                          <a:ea typeface="標楷體" panose="03000509000000000000" pitchFamily="65" charset="-120"/>
                        </a:rPr>
                        <a:t>12.</a:t>
                      </a:r>
                    </a:p>
                    <a:p>
                      <a:pPr algn="ctr">
                        <a:spcAft>
                          <a:spcPts val="0"/>
                        </a:spcAft>
                      </a:pPr>
                      <a:r>
                        <a:rPr lang="zh-TW" altLang="en-US" sz="2400" dirty="0">
                          <a:effectLst/>
                          <a:latin typeface="標楷體" panose="03000509000000000000" pitchFamily="65" charset="-120"/>
                          <a:ea typeface="標楷體" panose="03000509000000000000" pitchFamily="65" charset="-120"/>
                        </a:rPr>
                        <a:t>發展過程</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12.2 </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規劃與設計過程具專業參與性，經由彈性學習課程規劃小組、年級會議或相關教師專業學習社群之共同討論，並經學校課程發展委員會審議通過。</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□彈性學習課程規劃與設計的過程中，有專業教師參與討論。</a:t>
                      </a:r>
                    </a:p>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□彈性學習課程計畫經由課程規劃小組或相關教師專業學習社群共同討論，並經過學校課程發展委員會審議通過。</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16325"/>
                  </a:ext>
                </a:extLst>
              </a:tr>
            </a:tbl>
          </a:graphicData>
        </a:graphic>
      </p:graphicFrame>
    </p:spTree>
    <p:extLst>
      <p:ext uri="{BB962C8B-B14F-4D97-AF65-F5344CB8AC3E}">
        <p14:creationId xmlns:p14="http://schemas.microsoft.com/office/powerpoint/2010/main" val="226785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EB6502DF-9B10-426C-8B31-C63178F98EEF}"/>
              </a:ext>
            </a:extLst>
          </p:cNvPr>
          <p:cNvSpPr txBox="1"/>
          <p:nvPr/>
        </p:nvSpPr>
        <p:spPr>
          <a:xfrm>
            <a:off x="335559" y="327170"/>
            <a:ext cx="11245386" cy="707886"/>
          </a:xfrm>
          <a:prstGeom prst="rect">
            <a:avLst/>
          </a:prstGeom>
          <a:noFill/>
        </p:spPr>
        <p:txBody>
          <a:bodyPr wrap="none" rtlCol="0">
            <a:spAutoFit/>
          </a:bodyPr>
          <a:lstStyle/>
          <a:p>
            <a:r>
              <a:rPr lang="zh-TW" altLang="en-US" sz="4000" b="1" dirty="0">
                <a:latin typeface="Microsoft YaHei" panose="020B0503020204020204" pitchFamily="34" charset="-122"/>
                <a:ea typeface="Microsoft YaHei" panose="020B0503020204020204" pitchFamily="34" charset="-122"/>
              </a:rPr>
              <a:t>二、評鑑指標</a:t>
            </a:r>
            <a:r>
              <a:rPr lang="en-US" altLang="zh-TW" sz="4000" b="1" dirty="0">
                <a:latin typeface="Microsoft YaHei" panose="020B0503020204020204" pitchFamily="34" charset="-122"/>
                <a:ea typeface="Microsoft YaHei" panose="020B0503020204020204" pitchFamily="34" charset="-122"/>
              </a:rPr>
              <a:t>(</a:t>
            </a:r>
            <a:r>
              <a:rPr lang="zh-TW" altLang="en-US" sz="4000" b="1" dirty="0">
                <a:latin typeface="Microsoft YaHei" panose="020B0503020204020204" pitchFamily="34" charset="-122"/>
                <a:ea typeface="Microsoft YaHei" panose="020B0503020204020204" pitchFamily="34" charset="-122"/>
              </a:rPr>
              <a:t>彈性課程</a:t>
            </a:r>
            <a:r>
              <a:rPr lang="en-US" altLang="zh-TW" sz="4000" b="1" dirty="0">
                <a:solidFill>
                  <a:srgbClr val="000000"/>
                </a:solidFill>
                <a:latin typeface="Microsoft YaHei" panose="020B0503020204020204" pitchFamily="34" charset="-122"/>
                <a:ea typeface="Microsoft YaHei" panose="020B0503020204020204" pitchFamily="34" charset="-122"/>
              </a:rPr>
              <a:t>)</a:t>
            </a:r>
            <a:r>
              <a:rPr lang="en-US" altLang="zh-TW" sz="4000" b="1" i="1" dirty="0">
                <a:solidFill>
                  <a:srgbClr val="FF66FF"/>
                </a:solidFill>
                <a:latin typeface="Microsoft YaHei" panose="020B0503020204020204" pitchFamily="34" charset="-122"/>
                <a:ea typeface="Microsoft YaHei" panose="020B0503020204020204" pitchFamily="34" charset="-122"/>
              </a:rPr>
              <a:t>(</a:t>
            </a:r>
            <a:r>
              <a:rPr lang="zh-TW" altLang="en-US" sz="4000" b="1" i="1" dirty="0">
                <a:solidFill>
                  <a:srgbClr val="FF66FF"/>
                </a:solidFill>
                <a:latin typeface="Microsoft YaHei" panose="020B0503020204020204" pitchFamily="34" charset="-122"/>
                <a:ea typeface="Microsoft YaHei" panose="020B0503020204020204" pitchFamily="34" charset="-122"/>
              </a:rPr>
              <a:t>若評鑑部定請刪掉此頁</a:t>
            </a:r>
            <a:r>
              <a:rPr lang="en-US" altLang="zh-TW" sz="4000" b="1" i="1" dirty="0">
                <a:solidFill>
                  <a:srgbClr val="FF66FF"/>
                </a:solidFill>
                <a:latin typeface="Microsoft YaHei" panose="020B0503020204020204" pitchFamily="34" charset="-122"/>
                <a:ea typeface="Microsoft YaHei" panose="020B0503020204020204" pitchFamily="34" charset="-122"/>
              </a:rPr>
              <a:t>)</a:t>
            </a:r>
            <a:endParaRPr lang="zh-TW" altLang="en-US" sz="4000" b="1" i="1" dirty="0">
              <a:solidFill>
                <a:srgbClr val="FF66FF"/>
              </a:solidFill>
              <a:latin typeface="Microsoft YaHei" panose="020B0503020204020204" pitchFamily="34" charset="-122"/>
              <a:ea typeface="Microsoft YaHei" panose="020B0503020204020204" pitchFamily="34" charset="-122"/>
            </a:endParaRPr>
          </a:p>
        </p:txBody>
      </p:sp>
      <p:graphicFrame>
        <p:nvGraphicFramePr>
          <p:cNvPr id="10" name="表格 9">
            <a:extLst>
              <a:ext uri="{FF2B5EF4-FFF2-40B4-BE49-F238E27FC236}">
                <a16:creationId xmlns:a16="http://schemas.microsoft.com/office/drawing/2014/main" id="{0B960362-CDB3-4B0C-B665-6AE98B15D1F5}"/>
              </a:ext>
            </a:extLst>
          </p:cNvPr>
          <p:cNvGraphicFramePr>
            <a:graphicFrameLocks noGrp="1"/>
          </p:cNvGraphicFramePr>
          <p:nvPr>
            <p:extLst>
              <p:ext uri="{D42A27DB-BD31-4B8C-83A1-F6EECF244321}">
                <p14:modId xmlns:p14="http://schemas.microsoft.com/office/powerpoint/2010/main" val="559010396"/>
              </p:ext>
            </p:extLst>
          </p:nvPr>
        </p:nvGraphicFramePr>
        <p:xfrm>
          <a:off x="244640" y="1182573"/>
          <a:ext cx="11684504" cy="4966325"/>
        </p:xfrm>
        <a:graphic>
          <a:graphicData uri="http://schemas.openxmlformats.org/drawingml/2006/table">
            <a:tbl>
              <a:tblPr>
                <a:tableStyleId>{5C22544A-7EE6-4342-B048-85BDC9FD1C3A}</a:tableStyleId>
              </a:tblPr>
              <a:tblGrid>
                <a:gridCol w="722304">
                  <a:extLst>
                    <a:ext uri="{9D8B030D-6E8A-4147-A177-3AD203B41FA5}">
                      <a16:colId xmlns:a16="http://schemas.microsoft.com/office/drawing/2014/main" val="3795896533"/>
                    </a:ext>
                  </a:extLst>
                </a:gridCol>
                <a:gridCol w="830433">
                  <a:extLst>
                    <a:ext uri="{9D8B030D-6E8A-4147-A177-3AD203B41FA5}">
                      <a16:colId xmlns:a16="http://schemas.microsoft.com/office/drawing/2014/main" val="323442033"/>
                    </a:ext>
                  </a:extLst>
                </a:gridCol>
                <a:gridCol w="3127054">
                  <a:extLst>
                    <a:ext uri="{9D8B030D-6E8A-4147-A177-3AD203B41FA5}">
                      <a16:colId xmlns:a16="http://schemas.microsoft.com/office/drawing/2014/main" val="3749180070"/>
                    </a:ext>
                  </a:extLst>
                </a:gridCol>
                <a:gridCol w="2199398">
                  <a:extLst>
                    <a:ext uri="{9D8B030D-6E8A-4147-A177-3AD203B41FA5}">
                      <a16:colId xmlns:a16="http://schemas.microsoft.com/office/drawing/2014/main" val="1852961125"/>
                    </a:ext>
                  </a:extLst>
                </a:gridCol>
                <a:gridCol w="2199398">
                  <a:extLst>
                    <a:ext uri="{9D8B030D-6E8A-4147-A177-3AD203B41FA5}">
                      <a16:colId xmlns:a16="http://schemas.microsoft.com/office/drawing/2014/main" val="4277095266"/>
                    </a:ext>
                  </a:extLst>
                </a:gridCol>
                <a:gridCol w="1167797">
                  <a:extLst>
                    <a:ext uri="{9D8B030D-6E8A-4147-A177-3AD203B41FA5}">
                      <a16:colId xmlns:a16="http://schemas.microsoft.com/office/drawing/2014/main" val="3378643298"/>
                    </a:ext>
                  </a:extLst>
                </a:gridCol>
                <a:gridCol w="1438120">
                  <a:extLst>
                    <a:ext uri="{9D8B030D-6E8A-4147-A177-3AD203B41FA5}">
                      <a16:colId xmlns:a16="http://schemas.microsoft.com/office/drawing/2014/main" val="4281537198"/>
                    </a:ext>
                  </a:extLst>
                </a:gridCol>
              </a:tblGrid>
              <a:tr h="69135">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評鑑</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層面</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評鑑重點</a:t>
                      </a:r>
                      <a:r>
                        <a:rPr lang="en-US" altLang="zh-TW" sz="2400" dirty="0">
                          <a:effectLst/>
                          <a:latin typeface="標楷體" panose="03000509000000000000" pitchFamily="65" charset="-120"/>
                          <a:ea typeface="標楷體" panose="03000509000000000000" pitchFamily="65" charset="-120"/>
                        </a:rPr>
                        <a:t>/</a:t>
                      </a:r>
                      <a:r>
                        <a:rPr lang="zh-TW" sz="2400" dirty="0">
                          <a:effectLst/>
                          <a:latin typeface="標楷體" panose="03000509000000000000" pitchFamily="65" charset="-120"/>
                          <a:ea typeface="標楷體" panose="03000509000000000000" pitchFamily="65" charset="-120"/>
                        </a:rPr>
                        <a:t>評鑑細項</a:t>
                      </a: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zh-TW" sz="28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評鑑工具</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a:solidFill>
                            <a:srgbClr val="FF66FF"/>
                          </a:solidFill>
                          <a:effectLst/>
                          <a:latin typeface="標楷體" panose="03000509000000000000" pitchFamily="65" charset="-120"/>
                          <a:ea typeface="標楷體" panose="03000509000000000000" pitchFamily="65" charset="-120"/>
                        </a:rPr>
                        <a:t>(</a:t>
                      </a:r>
                      <a:r>
                        <a:rPr lang="zh-TW" altLang="en-US" sz="2400" b="1" dirty="0">
                          <a:solidFill>
                            <a:srgbClr val="FF66FF"/>
                          </a:solidFill>
                          <a:effectLst/>
                          <a:latin typeface="標楷體" panose="03000509000000000000" pitchFamily="65" charset="-120"/>
                          <a:ea typeface="標楷體" panose="03000509000000000000" pitchFamily="65" charset="-120"/>
                        </a:rPr>
                        <a:t>請列點寫出評鑑工具</a:t>
                      </a:r>
                      <a:r>
                        <a:rPr lang="en-US" altLang="zh-TW" sz="2400" b="1" dirty="0">
                          <a:solidFill>
                            <a:srgbClr val="FF66FF"/>
                          </a:solidFill>
                          <a:effectLst/>
                          <a:latin typeface="標楷體" panose="03000509000000000000" pitchFamily="65" charset="-120"/>
                          <a:ea typeface="標楷體" panose="03000509000000000000" pitchFamily="65" charset="-120"/>
                        </a:rPr>
                        <a:t>)</a:t>
                      </a:r>
                      <a:endParaRPr lang="zh-TW" altLang="zh-TW" sz="2400" b="1"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2400" dirty="0">
                          <a:effectLst/>
                          <a:latin typeface="標楷體" panose="03000509000000000000" pitchFamily="65" charset="-120"/>
                          <a:ea typeface="標楷體" panose="03000509000000000000" pitchFamily="65" charset="-120"/>
                        </a:rPr>
                        <a:t>檢核方式</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sz="2400" dirty="0">
                          <a:effectLst/>
                          <a:latin typeface="標楷體" panose="03000509000000000000" pitchFamily="65" charset="-120"/>
                          <a:ea typeface="標楷體" panose="03000509000000000000" pitchFamily="65" charset="-120"/>
                        </a:rPr>
                        <a:t>評估</a:t>
                      </a:r>
                      <a:br>
                        <a:rPr lang="en-US" altLang="zh-TW" sz="2400" dirty="0">
                          <a:effectLst/>
                          <a:latin typeface="標楷體" panose="03000509000000000000" pitchFamily="65" charset="-120"/>
                          <a:ea typeface="標楷體" panose="03000509000000000000" pitchFamily="65" charset="-120"/>
                        </a:rPr>
                      </a:br>
                      <a:r>
                        <a:rPr lang="zh-TW" sz="2400" dirty="0">
                          <a:effectLst/>
                          <a:latin typeface="標楷體" panose="03000509000000000000" pitchFamily="65" charset="-120"/>
                          <a:ea typeface="標楷體" panose="03000509000000000000" pitchFamily="65" charset="-120"/>
                        </a:rPr>
                        <a:t>結果</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1200"/>
                        </a:spcAft>
                      </a:pPr>
                      <a:r>
                        <a:rPr lang="zh-TW" sz="2400" dirty="0">
                          <a:effectLst/>
                          <a:latin typeface="標楷體" panose="03000509000000000000" pitchFamily="65" charset="-120"/>
                          <a:ea typeface="標楷體" panose="03000509000000000000" pitchFamily="65" charset="-120"/>
                        </a:rPr>
                        <a:t>質性</a:t>
                      </a:r>
                      <a:br>
                        <a:rPr lang="en-US" altLang="zh-TW" sz="2400" dirty="0">
                          <a:effectLst/>
                          <a:latin typeface="標楷體" panose="03000509000000000000" pitchFamily="65" charset="-120"/>
                          <a:ea typeface="標楷體" panose="03000509000000000000" pitchFamily="65" charset="-120"/>
                        </a:rPr>
                      </a:br>
                      <a:r>
                        <a:rPr lang="zh-TW" altLang="en-US" sz="2400" dirty="0">
                          <a:effectLst/>
                          <a:latin typeface="標楷體" panose="03000509000000000000" pitchFamily="65" charset="-120"/>
                          <a:ea typeface="標楷體" panose="03000509000000000000" pitchFamily="65" charset="-120"/>
                        </a:rPr>
                        <a:t>敘</a:t>
                      </a:r>
                      <a:r>
                        <a:rPr lang="zh-TW" sz="2400" dirty="0">
                          <a:effectLst/>
                          <a:latin typeface="標楷體" panose="03000509000000000000" pitchFamily="65" charset="-120"/>
                          <a:ea typeface="標楷體" panose="03000509000000000000" pitchFamily="65" charset="-120"/>
                        </a:rPr>
                        <a:t>述</a:t>
                      </a:r>
                      <a:endParaRPr lang="en-US" altLang="zh-TW" sz="2400" dirty="0">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lang="en-US" altLang="zh-TW" sz="1400" dirty="0">
                          <a:solidFill>
                            <a:srgbClr val="FF66FF"/>
                          </a:solidFill>
                          <a:effectLst/>
                          <a:latin typeface="標楷體" panose="03000509000000000000" pitchFamily="65" charset="-120"/>
                          <a:ea typeface="標楷體" panose="03000509000000000000" pitchFamily="65" charset="-120"/>
                        </a:rPr>
                        <a:t>(</a:t>
                      </a:r>
                      <a:r>
                        <a:rPr lang="zh-TW" altLang="en-US" sz="1400" dirty="0">
                          <a:solidFill>
                            <a:srgbClr val="FF66FF"/>
                          </a:solidFill>
                          <a:effectLst/>
                          <a:latin typeface="標楷體" panose="03000509000000000000" pitchFamily="65" charset="-120"/>
                          <a:ea typeface="標楷體" panose="03000509000000000000" pitchFamily="65" charset="-120"/>
                        </a:rPr>
                        <a:t>反思課程在該項重點有甚麼發現或改進之處</a:t>
                      </a:r>
                      <a:r>
                        <a:rPr lang="en-US" altLang="zh-TW" sz="1400" dirty="0">
                          <a:solidFill>
                            <a:srgbClr val="FF66FF"/>
                          </a:solidFill>
                          <a:effectLst/>
                          <a:latin typeface="標楷體" panose="03000509000000000000" pitchFamily="65" charset="-120"/>
                          <a:ea typeface="標楷體" panose="03000509000000000000" pitchFamily="65" charset="-120"/>
                        </a:rPr>
                        <a:t>)</a:t>
                      </a:r>
                      <a:endParaRPr lang="zh-TW" altLang="zh-TW" sz="1400" dirty="0">
                        <a:solidFill>
                          <a:srgbClr val="FF66FF"/>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1051464"/>
                  </a:ext>
                </a:extLst>
              </a:tr>
              <a:tr h="1475282">
                <a:tc rowSpan="2">
                  <a:txBody>
                    <a:bodyPr/>
                    <a:lstStyle/>
                    <a:p>
                      <a:pPr algn="ctr">
                        <a:spcAft>
                          <a:spcPts val="0"/>
                        </a:spcAft>
                      </a:pPr>
                      <a:r>
                        <a:rPr lang="zh-TW" sz="2400" b="1" dirty="0">
                          <a:solidFill>
                            <a:schemeClr val="accent2">
                              <a:lumMod val="75000"/>
                            </a:schemeClr>
                          </a:solidFill>
                          <a:effectLst/>
                          <a:latin typeface="標楷體" panose="03000509000000000000" pitchFamily="65" charset="-120"/>
                          <a:ea typeface="標楷體" panose="03000509000000000000" pitchFamily="65" charset="-120"/>
                        </a:rPr>
                        <a:t>課</a:t>
                      </a:r>
                      <a:br>
                        <a:rPr lang="en-US" altLang="zh-TW" sz="2400" b="1" dirty="0">
                          <a:solidFill>
                            <a:schemeClr val="accent2">
                              <a:lumMod val="75000"/>
                            </a:schemeClr>
                          </a:solidFill>
                          <a:effectLst/>
                          <a:latin typeface="標楷體" panose="03000509000000000000" pitchFamily="65" charset="-120"/>
                          <a:ea typeface="標楷體" panose="03000509000000000000" pitchFamily="65" charset="-120"/>
                        </a:rPr>
                      </a:br>
                      <a:r>
                        <a:rPr lang="zh-TW" sz="2400" b="1" dirty="0">
                          <a:solidFill>
                            <a:schemeClr val="accent2">
                              <a:lumMod val="75000"/>
                            </a:schemeClr>
                          </a:solidFill>
                          <a:effectLst/>
                          <a:latin typeface="標楷體" panose="03000509000000000000" pitchFamily="65" charset="-120"/>
                          <a:ea typeface="標楷體" panose="03000509000000000000" pitchFamily="65" charset="-120"/>
                        </a:rPr>
                        <a:t>程</a:t>
                      </a:r>
                      <a:br>
                        <a:rPr lang="en-US" altLang="zh-TW" sz="2400" b="1" dirty="0">
                          <a:solidFill>
                            <a:schemeClr val="accent2">
                              <a:lumMod val="75000"/>
                            </a:schemeClr>
                          </a:solidFill>
                          <a:effectLst/>
                          <a:latin typeface="標楷體" panose="03000509000000000000" pitchFamily="65" charset="-120"/>
                          <a:ea typeface="標楷體" panose="03000509000000000000" pitchFamily="65" charset="-120"/>
                        </a:rPr>
                      </a:br>
                      <a:r>
                        <a:rPr lang="zh-TW" altLang="en-US" sz="2400" b="1" dirty="0">
                          <a:solidFill>
                            <a:schemeClr val="accent2">
                              <a:lumMod val="75000"/>
                            </a:schemeClr>
                          </a:solidFill>
                          <a:effectLst/>
                          <a:latin typeface="標楷體" panose="03000509000000000000" pitchFamily="65" charset="-120"/>
                          <a:ea typeface="標楷體" panose="03000509000000000000" pitchFamily="65" charset="-120"/>
                        </a:rPr>
                        <a:t>實施</a:t>
                      </a:r>
                      <a:endParaRPr lang="zh-TW" sz="2400" b="1" dirty="0">
                        <a:solidFill>
                          <a:schemeClr val="accent2">
                            <a:lumMod val="75000"/>
                          </a:schemeClr>
                        </a:solidFill>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400" dirty="0">
                          <a:effectLst/>
                          <a:latin typeface="標楷體" panose="03000509000000000000" pitchFamily="65" charset="-120"/>
                          <a:ea typeface="標楷體" panose="03000509000000000000" pitchFamily="65" charset="-120"/>
                        </a:rPr>
                        <a:t> </a:t>
                      </a:r>
                      <a:r>
                        <a:rPr lang="en-US" altLang="zh-TW" sz="2400" dirty="0">
                          <a:effectLst/>
                          <a:latin typeface="標楷體" panose="03000509000000000000" pitchFamily="65" charset="-120"/>
                          <a:ea typeface="標楷體" panose="03000509000000000000" pitchFamily="65" charset="-120"/>
                        </a:rPr>
                        <a:t>17</a:t>
                      </a:r>
                      <a:r>
                        <a:rPr lang="en-US" sz="2400" dirty="0">
                          <a:effectLst/>
                          <a:latin typeface="標楷體" panose="03000509000000000000" pitchFamily="65" charset="-120"/>
                          <a:ea typeface="標楷體" panose="03000509000000000000" pitchFamily="65" charset="-120"/>
                        </a:rPr>
                        <a:t>.</a:t>
                      </a:r>
                      <a:endParaRPr lang="zh-TW" sz="2400" dirty="0">
                        <a:effectLst/>
                        <a:latin typeface="標楷體" panose="03000509000000000000" pitchFamily="65" charset="-120"/>
                        <a:ea typeface="標楷體" panose="03000509000000000000" pitchFamily="65" charset="-120"/>
                      </a:endParaRPr>
                    </a:p>
                    <a:p>
                      <a:pPr algn="ctr">
                        <a:spcAft>
                          <a:spcPts val="0"/>
                        </a:spcAft>
                      </a:pPr>
                      <a:r>
                        <a:rPr lang="zh-TW" altLang="en-US" sz="2400" dirty="0">
                          <a:effectLst/>
                          <a:latin typeface="標楷體" panose="03000509000000000000" pitchFamily="65" charset="-120"/>
                          <a:ea typeface="標楷體" panose="03000509000000000000" pitchFamily="65" charset="-120"/>
                        </a:rPr>
                        <a:t>教學實施</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17.2</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教師能視課程內容、教學目標、學習重點、學生特質及資源條件，採用相應合適之多元教學策略，並重視教學過程之適性化。</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□依課程內容、學生特質採用相應合適之多 元教學策略</a:t>
                      </a:r>
                    </a:p>
                    <a:p>
                      <a:r>
                        <a:rPr lang="en-US" altLang="zh-TW" sz="1600" kern="1200" dirty="0">
                          <a:solidFill>
                            <a:schemeClr val="dk1"/>
                          </a:solidFill>
                          <a:effectLst/>
                          <a:latin typeface="標楷體" panose="03000509000000000000" pitchFamily="65" charset="-120"/>
                          <a:ea typeface="標楷體" panose="03000509000000000000" pitchFamily="65" charset="-120"/>
                          <a:cs typeface="+mn-cs"/>
                        </a:rPr>
                        <a:t>(</a:t>
                      </a:r>
                      <a:r>
                        <a:rPr lang="zh-TW" altLang="en-US" sz="1600" kern="1200" dirty="0">
                          <a:solidFill>
                            <a:schemeClr val="dk1"/>
                          </a:solidFill>
                          <a:effectLst/>
                          <a:latin typeface="標楷體" panose="03000509000000000000" pitchFamily="65" charset="-120"/>
                          <a:ea typeface="標楷體" panose="03000509000000000000" pitchFamily="65" charset="-120"/>
                          <a:cs typeface="+mn-cs"/>
                        </a:rPr>
                        <a:t>學習策略）</a:t>
                      </a:r>
                    </a:p>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□能依學生能力實施適性化教學</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80694058"/>
                  </a:ext>
                </a:extLst>
              </a:tr>
              <a:tr h="1967043">
                <a:tc vMerge="1">
                  <a:txBody>
                    <a:bodyPr/>
                    <a:lstStyle/>
                    <a:p>
                      <a:endParaRPr lang="zh-TW" altLang="en-US"/>
                    </a:p>
                  </a:txBody>
                  <a:tcPr/>
                </a:tc>
                <a:tc>
                  <a:txBody>
                    <a:bodyPr/>
                    <a:lstStyle/>
                    <a:p>
                      <a:pPr algn="ctr">
                        <a:spcAft>
                          <a:spcPts val="0"/>
                        </a:spcAft>
                      </a:pPr>
                      <a:r>
                        <a:rPr lang="en-US" altLang="zh-TW" sz="2400" dirty="0">
                          <a:effectLst/>
                          <a:latin typeface="標楷體" panose="03000509000000000000" pitchFamily="65" charset="-120"/>
                          <a:ea typeface="標楷體" panose="03000509000000000000" pitchFamily="65" charset="-120"/>
                        </a:rPr>
                        <a:t>18.</a:t>
                      </a:r>
                    </a:p>
                    <a:p>
                      <a:pPr algn="ctr">
                        <a:spcAft>
                          <a:spcPts val="0"/>
                        </a:spcAft>
                      </a:pPr>
                      <a:r>
                        <a:rPr lang="zh-TW" altLang="en-US" sz="2400" dirty="0">
                          <a:effectLst/>
                          <a:latin typeface="標楷體" panose="03000509000000000000" pitchFamily="65" charset="-120"/>
                          <a:ea typeface="標楷體" panose="03000509000000000000" pitchFamily="65" charset="-120"/>
                        </a:rPr>
                        <a:t>評量回饋</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09550" indent="-209550" algn="just">
                        <a:spcAft>
                          <a:spcPts val="0"/>
                        </a:spcAft>
                      </a:pPr>
                      <a:r>
                        <a:rPr lang="en-US" altLang="zh-TW" sz="1800" kern="100" dirty="0">
                          <a:effectLst/>
                          <a:latin typeface="標楷體" panose="03000509000000000000" pitchFamily="65" charset="-120"/>
                          <a:ea typeface="標楷體" panose="03000509000000000000" pitchFamily="65" charset="-120"/>
                          <a:cs typeface="Times New Roman" panose="02020603050405020304" pitchFamily="18" charset="0"/>
                        </a:rPr>
                        <a:t>18.1</a:t>
                      </a:r>
                      <a:r>
                        <a:rPr lang="zh-TW" altLang="en-US" sz="1800" kern="100" dirty="0">
                          <a:effectLst/>
                          <a:latin typeface="標楷體" panose="03000509000000000000" pitchFamily="65" charset="-120"/>
                          <a:ea typeface="標楷體" panose="03000509000000000000" pitchFamily="65" charset="-120"/>
                          <a:cs typeface="Times New Roman" panose="02020603050405020304" pitchFamily="18" charset="0"/>
                        </a:rPr>
                        <a:t>教師於教學過程之評量或定期學習成就評量之內容及方法，能掌握課綱及課程計畫規劃之核心素養、能力指標、學習內容與學習表現，並根據評量結果進行學習輔導或教學調整。</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zh-TW" sz="2400" dirty="0">
                        <a:effectLst/>
                        <a:latin typeface="標楷體" panose="03000509000000000000" pitchFamily="65" charset="-120"/>
                        <a:ea typeface="標楷體" panose="03000509000000000000" pitchFamily="65" charset="-120"/>
                      </a:endParaRP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□教學評量掌握課程計畫規劃之核心素養、學習內容與學  習表現</a:t>
                      </a:r>
                    </a:p>
                    <a:p>
                      <a:r>
                        <a:rPr lang="zh-TW" altLang="en-US" sz="1600" kern="1200" dirty="0">
                          <a:solidFill>
                            <a:schemeClr val="dk1"/>
                          </a:solidFill>
                          <a:effectLst/>
                          <a:latin typeface="標楷體" panose="03000509000000000000" pitchFamily="65" charset="-120"/>
                          <a:ea typeface="標楷體" panose="03000509000000000000" pitchFamily="65" charset="-120"/>
                          <a:cs typeface="+mn-cs"/>
                        </a:rPr>
                        <a:t>□根據評量結果進行學生學習輔導或教學調整</a:t>
                      </a:r>
                    </a:p>
                  </a:txBody>
                  <a:tcPr marL="67058" marR="67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zh-TW" altLang="en-US" sz="1800" dirty="0">
                          <a:effectLst/>
                          <a:latin typeface="標楷體" panose="03000509000000000000" pitchFamily="65" charset="-120"/>
                          <a:ea typeface="標楷體" panose="03000509000000000000" pitchFamily="65" charset="-120"/>
                        </a:rPr>
                        <a:t>□符合</a:t>
                      </a:r>
                    </a:p>
                    <a:p>
                      <a:pPr algn="ctr">
                        <a:spcAft>
                          <a:spcPts val="0"/>
                        </a:spcAft>
                      </a:pPr>
                      <a:r>
                        <a:rPr lang="zh-TW" altLang="en-US" sz="1800" dirty="0">
                          <a:effectLst/>
                          <a:latin typeface="標楷體" panose="03000509000000000000" pitchFamily="65" charset="-120"/>
                          <a:ea typeface="標楷體" panose="03000509000000000000" pitchFamily="65" charset="-120"/>
                        </a:rPr>
                        <a:t>□部分</a:t>
                      </a:r>
                    </a:p>
                    <a:p>
                      <a:pPr algn="ctr">
                        <a:spcAft>
                          <a:spcPts val="0"/>
                        </a:spcAft>
                      </a:pPr>
                      <a:r>
                        <a:rPr lang="zh-TW" altLang="en-US" sz="1800" dirty="0">
                          <a:effectLst/>
                          <a:latin typeface="標楷體" panose="03000509000000000000" pitchFamily="65" charset="-120"/>
                          <a:ea typeface="標楷體" panose="03000509000000000000" pitchFamily="65" charset="-120"/>
                        </a:rPr>
                        <a:t>  符合</a:t>
                      </a:r>
                    </a:p>
                    <a:p>
                      <a:pPr algn="ctr">
                        <a:spcAft>
                          <a:spcPts val="0"/>
                        </a:spcAft>
                      </a:pPr>
                      <a:r>
                        <a:rPr lang="zh-TW" altLang="en-US" sz="1800" dirty="0">
                          <a:effectLst/>
                          <a:latin typeface="標楷體" panose="03000509000000000000" pitchFamily="65" charset="-120"/>
                          <a:ea typeface="標楷體" panose="03000509000000000000" pitchFamily="65" charset="-120"/>
                        </a:rPr>
                        <a:t>□不符合</a:t>
                      </a: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400" dirty="0">
                          <a:effectLst/>
                          <a:latin typeface="標楷體" panose="03000509000000000000" pitchFamily="65" charset="-120"/>
                          <a:ea typeface="標楷體" panose="03000509000000000000" pitchFamily="65" charset="-120"/>
                        </a:rPr>
                        <a:t> </a:t>
                      </a:r>
                      <a:endParaRPr lang="zh-TW" sz="2400" dirty="0">
                        <a:effectLst/>
                        <a:latin typeface="標楷體" panose="03000509000000000000" pitchFamily="65" charset="-120"/>
                        <a:ea typeface="標楷體" panose="03000509000000000000" pitchFamily="65" charset="-120"/>
                      </a:endParaRPr>
                    </a:p>
                  </a:txBody>
                  <a:tcPr marL="67058" marR="670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16325"/>
                  </a:ext>
                </a:extLst>
              </a:tr>
            </a:tbl>
          </a:graphicData>
        </a:graphic>
      </p:graphicFrame>
    </p:spTree>
    <p:extLst>
      <p:ext uri="{BB962C8B-B14F-4D97-AF65-F5344CB8AC3E}">
        <p14:creationId xmlns:p14="http://schemas.microsoft.com/office/powerpoint/2010/main" val="852208491"/>
      </p:ext>
    </p:extLst>
  </p:cSld>
  <p:clrMapOvr>
    <a:masterClrMapping/>
  </p:clrMapOvr>
</p:sld>
</file>

<file path=ppt/theme/theme1.xml><?xml version="1.0" encoding="utf-8"?>
<a:theme xmlns:a="http://schemas.openxmlformats.org/drawingml/2006/main" name="基本">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65EBD3-98B5-4FD2-8FAF-5D4022A9F7F4}">
  <ds:schemaRefs>
    <ds:schemaRef ds:uri="http://purl.org/dc/terms/"/>
    <ds:schemaRef ds:uri="http://purl.org/dc/elements/1.1/"/>
    <ds:schemaRef ds:uri="71af3243-3dd4-4a8d-8c0d-dd76da1f02a5"/>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16c05727-aa75-4e4a-9b5f-8a80a1165891"/>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204E1485-0760-4ABF-A612-28A97B86DF09}">
  <ds:schemaRefs>
    <ds:schemaRef ds:uri="http://schemas.microsoft.com/sharepoint/v3/contenttype/forms"/>
  </ds:schemaRefs>
</ds:datastoreItem>
</file>

<file path=customXml/itemProps3.xml><?xml version="1.0" encoding="utf-8"?>
<ds:datastoreItem xmlns:ds="http://schemas.openxmlformats.org/officeDocument/2006/customXml" ds:itemID="{55813238-AF3D-40EB-A3A4-550AB8513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城市設計</Template>
  <TotalTime>0</TotalTime>
  <Words>2339</Words>
  <Application>Microsoft Office PowerPoint</Application>
  <PresentationFormat>寬螢幕</PresentationFormat>
  <Paragraphs>309</Paragraphs>
  <Slides>15</Slides>
  <Notes>15</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15</vt:i4>
      </vt:variant>
    </vt:vector>
  </HeadingPairs>
  <TitlesOfParts>
    <vt:vector size="22" baseType="lpstr">
      <vt:lpstr>Microsoft YaHei</vt:lpstr>
      <vt:lpstr>微軟正黑體</vt:lpstr>
      <vt:lpstr>新細明體</vt:lpstr>
      <vt:lpstr>標楷體</vt:lpstr>
      <vt:lpstr>Corbel</vt:lpstr>
      <vt:lpstr>Times New Roman</vt:lpstr>
      <vt:lpstr>基本</vt:lpstr>
      <vt:lpstr>112學年度彈性課程(部定課程)課程評鑑 (各校分享15分鐘)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2023-12-13T17:00:16Z</dcterms:created>
  <dcterms:modified xsi:type="dcterms:W3CDTF">2024-02-16T07:30:06Z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