
<file path=[Content_Types].xml><?xml version="1.0" encoding="utf-8"?>
<Types xmlns="http://schemas.openxmlformats.org/package/2006/content-types">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autoCompressPictures="0">
  <p:sldMasterIdLst>
    <p:sldMasterId id="2147483876" r:id="rId4"/>
  </p:sldMasterIdLst>
  <p:notesMasterIdLst>
    <p:notesMasterId r:id="rId20"/>
  </p:notesMasterIdLst>
  <p:handoutMasterIdLst>
    <p:handoutMasterId r:id="rId21"/>
  </p:handoutMasterIdLst>
  <p:sldIdLst>
    <p:sldId id="256" r:id="rId5"/>
    <p:sldId id="257" r:id="rId6"/>
    <p:sldId id="258" r:id="rId7"/>
    <p:sldId id="260" r:id="rId8"/>
    <p:sldId id="259" r:id="rId9"/>
    <p:sldId id="267" r:id="rId10"/>
    <p:sldId id="271" r:id="rId11"/>
    <p:sldId id="272" r:id="rId12"/>
    <p:sldId id="269" r:id="rId13"/>
    <p:sldId id="270" r:id="rId14"/>
    <p:sldId id="261" r:id="rId15"/>
    <p:sldId id="264" r:id="rId16"/>
    <p:sldId id="265" r:id="rId17"/>
    <p:sldId id="266" r:id="rId18"/>
    <p:sldId id="274" r:id="rId19"/>
  </p:sldIdLst>
  <p:sldSz cx="12192000" cy="6858000"/>
  <p:notesSz cx="6858000" cy="9144000"/>
  <p:defaultTextStyle>
    <a:defPPr rtl="0">
      <a:defRPr lang="zh-tw"/>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66FF"/>
    <a:srgbClr val="9D3717"/>
    <a:srgbClr val="AB3C19"/>
    <a:srgbClr val="A6B727"/>
    <a:srgbClr val="CFAFE7"/>
    <a:srgbClr val="B07BD7"/>
    <a:srgbClr val="DBD600"/>
    <a:srgbClr val="FFFFCC"/>
    <a:srgbClr val="336600"/>
    <a:srgbClr val="0000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94660"/>
  </p:normalViewPr>
  <p:slideViewPr>
    <p:cSldViewPr snapToGrid="0">
      <p:cViewPr varScale="1">
        <p:scale>
          <a:sx n="71" d="100"/>
          <a:sy n="71" d="100"/>
        </p:scale>
        <p:origin x="144" y="62"/>
      </p:cViewPr>
      <p:guideLst/>
    </p:cSldViewPr>
  </p:slideViewPr>
  <p:notesTextViewPr>
    <p:cViewPr>
      <p:scale>
        <a:sx n="1" d="1"/>
        <a:sy n="1" d="1"/>
      </p:scale>
      <p:origin x="0" y="0"/>
    </p:cViewPr>
  </p:notesTextViewPr>
  <p:notesViewPr>
    <p:cSldViewPr snapToGrid="0">
      <p:cViewPr varScale="1">
        <p:scale>
          <a:sx n="89" d="100"/>
          <a:sy n="89" d="100"/>
        </p:scale>
        <p:origin x="3756" y="72"/>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slide" Target="slides/slide14.xml"/><Relationship Id="rId3" Type="http://schemas.openxmlformats.org/officeDocument/2006/relationships/customXml" Target="../customXml/item3.xml"/><Relationship Id="rId21" Type="http://schemas.openxmlformats.org/officeDocument/2006/relationships/handoutMaster" Target="handoutMasters/handoutMaster1.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slide" Target="slides/slide13.xml"/><Relationship Id="rId25" Type="http://schemas.openxmlformats.org/officeDocument/2006/relationships/tableStyles" Target="tableStyles.xml"/><Relationship Id="rId2" Type="http://schemas.openxmlformats.org/officeDocument/2006/relationships/customXml" Target="../customXml/item2.xml"/><Relationship Id="rId16" Type="http://schemas.openxmlformats.org/officeDocument/2006/relationships/slide" Target="slides/slide12.xml"/><Relationship Id="rId20" Type="http://schemas.openxmlformats.org/officeDocument/2006/relationships/notesMaster" Target="notesMasters/notesMaster1.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24" Type="http://schemas.openxmlformats.org/officeDocument/2006/relationships/theme" Target="theme/theme1.xml"/><Relationship Id="rId5" Type="http://schemas.openxmlformats.org/officeDocument/2006/relationships/slide" Target="slides/slide1.xml"/><Relationship Id="rId15" Type="http://schemas.openxmlformats.org/officeDocument/2006/relationships/slide" Target="slides/slide11.xml"/><Relationship Id="rId23" Type="http://schemas.openxmlformats.org/officeDocument/2006/relationships/viewProps" Target="viewProps.xml"/><Relationship Id="rId10" Type="http://schemas.openxmlformats.org/officeDocument/2006/relationships/slide" Target="slides/slide6.xml"/><Relationship Id="rId19" Type="http://schemas.openxmlformats.org/officeDocument/2006/relationships/slide" Target="slides/slide15.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a:extLst>
              <a:ext uri="{FF2B5EF4-FFF2-40B4-BE49-F238E27FC236}">
                <a16:creationId xmlns:a16="http://schemas.microsoft.com/office/drawing/2014/main" id="{43ADDC12-047D-4B38-A6A1-CD0B50595025}"/>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latin typeface="微軟正黑體" panose="020B0604030504040204" pitchFamily="34" charset="-120"/>
              <a:ea typeface="微軟正黑體" panose="020B0604030504040204" pitchFamily="34" charset="-120"/>
            </a:endParaRPr>
          </a:p>
        </p:txBody>
      </p:sp>
      <p:sp>
        <p:nvSpPr>
          <p:cNvPr id="3" name="日期版面配置區 2">
            <a:extLst>
              <a:ext uri="{FF2B5EF4-FFF2-40B4-BE49-F238E27FC236}">
                <a16:creationId xmlns:a16="http://schemas.microsoft.com/office/drawing/2014/main" id="{09074476-97EC-4631-83F3-D45AC21C5890}"/>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66CFE07B-29F2-40EE-B8B5-987368FE69BF}" type="datetime1">
              <a:rPr lang="zh-TW" altLang="en-US" smtClean="0">
                <a:latin typeface="微軟正黑體" panose="020B0604030504040204" pitchFamily="34" charset="-120"/>
                <a:ea typeface="微軟正黑體" panose="020B0604030504040204" pitchFamily="34" charset="-120"/>
              </a:rPr>
              <a:t>2024/2/16</a:t>
            </a:fld>
            <a:endParaRPr lang="zh-TW" altLang="en-US">
              <a:latin typeface="微軟正黑體" panose="020B0604030504040204" pitchFamily="34" charset="-120"/>
              <a:ea typeface="微軟正黑體" panose="020B0604030504040204" pitchFamily="34" charset="-120"/>
            </a:endParaRPr>
          </a:p>
        </p:txBody>
      </p:sp>
      <p:sp>
        <p:nvSpPr>
          <p:cNvPr id="4" name="頁尾版面配置區 3">
            <a:extLst>
              <a:ext uri="{FF2B5EF4-FFF2-40B4-BE49-F238E27FC236}">
                <a16:creationId xmlns:a16="http://schemas.microsoft.com/office/drawing/2014/main" id="{02237E52-B4F5-476F-A4A6-62B7114ACE8B}"/>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latin typeface="微軟正黑體" panose="020B0604030504040204" pitchFamily="34" charset="-120"/>
              <a:ea typeface="微軟正黑體" panose="020B0604030504040204" pitchFamily="34" charset="-120"/>
            </a:endParaRPr>
          </a:p>
        </p:txBody>
      </p:sp>
      <p:sp>
        <p:nvSpPr>
          <p:cNvPr id="5" name="投影片編號版面配置區 4">
            <a:extLst>
              <a:ext uri="{FF2B5EF4-FFF2-40B4-BE49-F238E27FC236}">
                <a16:creationId xmlns:a16="http://schemas.microsoft.com/office/drawing/2014/main" id="{D485BBC7-3000-4603-8D44-F1450C048DF2}"/>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A5C0A71E-C93B-4639-B506-FA460F868B00}" type="slidenum">
              <a:rPr lang="en-US" altLang="zh-TW" smtClean="0">
                <a:latin typeface="微軟正黑體" panose="020B0604030504040204" pitchFamily="34" charset="-120"/>
                <a:ea typeface="微軟正黑體" panose="020B0604030504040204" pitchFamily="34" charset="-120"/>
              </a:rPr>
              <a:t>‹#›</a:t>
            </a:fld>
            <a:endParaRPr lang="zh-TW" altLang="en-US">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69004003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atin typeface="微軟正黑體" panose="020B0604030504040204" pitchFamily="34" charset="-120"/>
                <a:ea typeface="微軟正黑體" panose="020B0604030504040204" pitchFamily="34" charset="-120"/>
              </a:defRPr>
            </a:lvl1pPr>
          </a:lstStyle>
          <a:p>
            <a:endParaRPr lang="zh-TW" altLang="en-US" noProof="0"/>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atin typeface="微軟正黑體" panose="020B0604030504040204" pitchFamily="34" charset="-120"/>
                <a:ea typeface="微軟正黑體" panose="020B0604030504040204" pitchFamily="34" charset="-120"/>
              </a:defRPr>
            </a:lvl1pPr>
          </a:lstStyle>
          <a:p>
            <a:fld id="{D278D20B-7B06-4CBF-B89B-399B376CD504}" type="datetime1">
              <a:rPr lang="zh-TW" altLang="en-US" noProof="0" smtClean="0"/>
              <a:t>2024/2/16</a:t>
            </a:fld>
            <a:endParaRPr lang="zh-TW" altLang="en-US" noProof="0"/>
          </a:p>
        </p:txBody>
      </p:sp>
      <p:sp>
        <p:nvSpPr>
          <p:cNvPr id="4" name="投影片影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noProof="0"/>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noProof="0"/>
              <a:t>編輯母片文字樣式</a:t>
            </a:r>
          </a:p>
          <a:p>
            <a:pPr lvl="1"/>
            <a:r>
              <a:rPr lang="zh-TW" altLang="en-US" noProof="0"/>
              <a:t>第二層</a:t>
            </a:r>
          </a:p>
          <a:p>
            <a:pPr lvl="2"/>
            <a:r>
              <a:rPr lang="zh-TW" altLang="en-US" noProof="0"/>
              <a:t>第三層</a:t>
            </a:r>
          </a:p>
          <a:p>
            <a:pPr lvl="3"/>
            <a:r>
              <a:rPr lang="zh-TW" altLang="en-US" noProof="0"/>
              <a:t>第四層</a:t>
            </a:r>
          </a:p>
          <a:p>
            <a:pPr lvl="4"/>
            <a:r>
              <a:rPr lang="zh-TW" altLang="en-US" noProof="0"/>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atin typeface="微軟正黑體" panose="020B0604030504040204" pitchFamily="34" charset="-120"/>
                <a:ea typeface="微軟正黑體" panose="020B0604030504040204" pitchFamily="34" charset="-120"/>
              </a:defRPr>
            </a:lvl1pPr>
          </a:lstStyle>
          <a:p>
            <a:endParaRPr lang="zh-TW" altLang="en-US" noProof="0"/>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atin typeface="微軟正黑體" panose="020B0604030504040204" pitchFamily="34" charset="-120"/>
                <a:ea typeface="微軟正黑體" panose="020B0604030504040204" pitchFamily="34" charset="-120"/>
              </a:defRPr>
            </a:lvl1pPr>
          </a:lstStyle>
          <a:p>
            <a:fld id="{79CD1188-8746-49CB-8666-FD0701D47911}" type="slidenum">
              <a:rPr lang="en-US" altLang="zh-TW" noProof="0" smtClean="0"/>
              <a:pPr/>
              <a:t>‹#›</a:t>
            </a:fld>
            <a:endParaRPr lang="zh-TW" altLang="en-US" noProof="0"/>
          </a:p>
        </p:txBody>
      </p:sp>
    </p:spTree>
    <p:extLst>
      <p:ext uri="{BB962C8B-B14F-4D97-AF65-F5344CB8AC3E}">
        <p14:creationId xmlns:p14="http://schemas.microsoft.com/office/powerpoint/2010/main" val="1139794407"/>
      </p:ext>
    </p:extLst>
  </p:cSld>
  <p:clrMap bg1="lt1" tx1="dk1" bg2="lt2" tx2="dk2" accent1="accent1" accent2="accent2" accent3="accent3" accent4="accent4" accent5="accent5" accent6="accent6" hlink="hlink" folHlink="folHlink"/>
  <p:hf hdr="0" ftr="0" dt="0"/>
  <p:notesStyle>
    <a:lvl1pPr marL="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1pPr>
    <a:lvl2pPr marL="4572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2pPr>
    <a:lvl3pPr marL="9144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3pPr>
    <a:lvl4pPr marL="13716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4pPr>
    <a:lvl5pPr marL="1828800" algn="l" defTabSz="914400" rtl="0" eaLnBrk="1" latinLnBrk="0" hangingPunct="1">
      <a:defRPr sz="1200" kern="1200">
        <a:solidFill>
          <a:schemeClr val="tx1"/>
        </a:solidFill>
        <a:latin typeface="微軟正黑體" panose="020B0604030504040204" pitchFamily="34" charset="-120"/>
        <a:ea typeface="微軟正黑體" panose="020B0604030504040204" pitchFamily="34" charset="-120"/>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zh-TW" altLang="en-US" dirty="0"/>
              <a:t>課程評鑑簡報參考模板由桃園市經國國中高翊峰老師製作</a:t>
            </a:r>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a:t>
            </a:fld>
            <a:endParaRPr lang="zh-TW" altLang="en-US"/>
          </a:p>
        </p:txBody>
      </p:sp>
    </p:spTree>
    <p:extLst>
      <p:ext uri="{BB962C8B-B14F-4D97-AF65-F5344CB8AC3E}">
        <p14:creationId xmlns:p14="http://schemas.microsoft.com/office/powerpoint/2010/main" val="2399919972"/>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10</a:t>
            </a:fld>
            <a:endParaRPr lang="zh-TW" altLang="en-US"/>
          </a:p>
        </p:txBody>
      </p:sp>
    </p:spTree>
    <p:extLst>
      <p:ext uri="{BB962C8B-B14F-4D97-AF65-F5344CB8AC3E}">
        <p14:creationId xmlns:p14="http://schemas.microsoft.com/office/powerpoint/2010/main" val="187786582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11</a:t>
            </a:fld>
            <a:endParaRPr lang="zh-TW" altLang="en-US"/>
          </a:p>
        </p:txBody>
      </p:sp>
    </p:spTree>
    <p:extLst>
      <p:ext uri="{BB962C8B-B14F-4D97-AF65-F5344CB8AC3E}">
        <p14:creationId xmlns:p14="http://schemas.microsoft.com/office/powerpoint/2010/main" val="247615826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12</a:t>
            </a:fld>
            <a:endParaRPr lang="zh-TW" altLang="en-US"/>
          </a:p>
        </p:txBody>
      </p:sp>
    </p:spTree>
    <p:extLst>
      <p:ext uri="{BB962C8B-B14F-4D97-AF65-F5344CB8AC3E}">
        <p14:creationId xmlns:p14="http://schemas.microsoft.com/office/powerpoint/2010/main" val="292490892"/>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13</a:t>
            </a:fld>
            <a:endParaRPr lang="zh-TW" altLang="en-US"/>
          </a:p>
        </p:txBody>
      </p:sp>
    </p:spTree>
    <p:extLst>
      <p:ext uri="{BB962C8B-B14F-4D97-AF65-F5344CB8AC3E}">
        <p14:creationId xmlns:p14="http://schemas.microsoft.com/office/powerpoint/2010/main" val="30900456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14</a:t>
            </a:fld>
            <a:endParaRPr lang="zh-TW" altLang="en-US"/>
          </a:p>
        </p:txBody>
      </p:sp>
    </p:spTree>
    <p:extLst>
      <p:ext uri="{BB962C8B-B14F-4D97-AF65-F5344CB8AC3E}">
        <p14:creationId xmlns:p14="http://schemas.microsoft.com/office/powerpoint/2010/main" val="1872387917"/>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15</a:t>
            </a:fld>
            <a:endParaRPr lang="zh-TW" altLang="en-US"/>
          </a:p>
        </p:txBody>
      </p:sp>
    </p:spTree>
    <p:extLst>
      <p:ext uri="{BB962C8B-B14F-4D97-AF65-F5344CB8AC3E}">
        <p14:creationId xmlns:p14="http://schemas.microsoft.com/office/powerpoint/2010/main" val="22722241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2</a:t>
            </a:fld>
            <a:endParaRPr lang="zh-TW" altLang="en-US"/>
          </a:p>
        </p:txBody>
      </p:sp>
    </p:spTree>
    <p:extLst>
      <p:ext uri="{BB962C8B-B14F-4D97-AF65-F5344CB8AC3E}">
        <p14:creationId xmlns:p14="http://schemas.microsoft.com/office/powerpoint/2010/main" val="370251167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3</a:t>
            </a:fld>
            <a:endParaRPr lang="zh-TW" altLang="en-US"/>
          </a:p>
        </p:txBody>
      </p:sp>
    </p:spTree>
    <p:extLst>
      <p:ext uri="{BB962C8B-B14F-4D97-AF65-F5344CB8AC3E}">
        <p14:creationId xmlns:p14="http://schemas.microsoft.com/office/powerpoint/2010/main" val="47539387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4</a:t>
            </a:fld>
            <a:endParaRPr lang="zh-TW" altLang="en-US"/>
          </a:p>
        </p:txBody>
      </p:sp>
    </p:spTree>
    <p:extLst>
      <p:ext uri="{BB962C8B-B14F-4D97-AF65-F5344CB8AC3E}">
        <p14:creationId xmlns:p14="http://schemas.microsoft.com/office/powerpoint/2010/main" val="267445360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5</a:t>
            </a:fld>
            <a:endParaRPr lang="zh-TW" altLang="en-US"/>
          </a:p>
        </p:txBody>
      </p:sp>
    </p:spTree>
    <p:extLst>
      <p:ext uri="{BB962C8B-B14F-4D97-AF65-F5344CB8AC3E}">
        <p14:creationId xmlns:p14="http://schemas.microsoft.com/office/powerpoint/2010/main" val="102728838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6</a:t>
            </a:fld>
            <a:endParaRPr lang="zh-TW" altLang="en-US"/>
          </a:p>
        </p:txBody>
      </p:sp>
    </p:spTree>
    <p:extLst>
      <p:ext uri="{BB962C8B-B14F-4D97-AF65-F5344CB8AC3E}">
        <p14:creationId xmlns:p14="http://schemas.microsoft.com/office/powerpoint/2010/main" val="359619288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7</a:t>
            </a:fld>
            <a:endParaRPr lang="zh-TW" altLang="en-US"/>
          </a:p>
        </p:txBody>
      </p:sp>
    </p:spTree>
    <p:extLst>
      <p:ext uri="{BB962C8B-B14F-4D97-AF65-F5344CB8AC3E}">
        <p14:creationId xmlns:p14="http://schemas.microsoft.com/office/powerpoint/2010/main" val="1550883385"/>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8</a:t>
            </a:fld>
            <a:endParaRPr lang="zh-TW" altLang="en-US"/>
          </a:p>
        </p:txBody>
      </p:sp>
    </p:spTree>
    <p:extLst>
      <p:ext uri="{BB962C8B-B14F-4D97-AF65-F5344CB8AC3E}">
        <p14:creationId xmlns:p14="http://schemas.microsoft.com/office/powerpoint/2010/main" val="563933440"/>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p:sp>
      <p:sp>
        <p:nvSpPr>
          <p:cNvPr id="3" name="備忘稿版面配置區 2"/>
          <p:cNvSpPr>
            <a:spLocks noGrp="1"/>
          </p:cNvSpPr>
          <p:nvPr>
            <p:ph type="body" idx="1"/>
          </p:nvPr>
        </p:nvSpPr>
        <p:spPr/>
        <p:txBody>
          <a:bodyPr/>
          <a:lstStyle/>
          <a:p>
            <a:endParaRPr lang="zh-TW" altLang="en-US"/>
          </a:p>
        </p:txBody>
      </p:sp>
      <p:sp>
        <p:nvSpPr>
          <p:cNvPr id="4" name="投影片編號版面配置區 3"/>
          <p:cNvSpPr>
            <a:spLocks noGrp="1"/>
          </p:cNvSpPr>
          <p:nvPr>
            <p:ph type="sldNum" sz="quarter" idx="5"/>
          </p:nvPr>
        </p:nvSpPr>
        <p:spPr/>
        <p:txBody>
          <a:bodyPr/>
          <a:lstStyle/>
          <a:p>
            <a:fld id="{79CD1188-8746-49CB-8666-FD0701D47911}" type="slidenum">
              <a:rPr lang="en-US" altLang="zh-TW" smtClean="0"/>
              <a:pPr/>
              <a:t>9</a:t>
            </a:fld>
            <a:endParaRPr lang="zh-TW" altLang="en-US"/>
          </a:p>
        </p:txBody>
      </p:sp>
    </p:spTree>
    <p:extLst>
      <p:ext uri="{BB962C8B-B14F-4D97-AF65-F5344CB8AC3E}">
        <p14:creationId xmlns:p14="http://schemas.microsoft.com/office/powerpoint/2010/main" val="328627581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7" name="矩形 6"/>
          <p:cNvSpPr>
            <a:spLocks noChangeAspect="1"/>
          </p:cNvSpPr>
          <p:nvPr/>
        </p:nvSpPr>
        <p:spPr>
          <a:xfrm>
            <a:off x="231140" y="243840"/>
            <a:ext cx="11724640" cy="6377939"/>
          </a:xfrm>
          <a:prstGeom prst="rect">
            <a:avLst/>
          </a:prstGeom>
          <a:solidFill>
            <a:schemeClr val="accent1"/>
          </a:solidFill>
          <a:ln w="12700">
            <a:solidFill>
              <a:srgbClr val="FFFFFF"/>
            </a:solidFill>
          </a:ln>
        </p:spPr>
        <p:style>
          <a:lnRef idx="2">
            <a:schemeClr val="accent1">
              <a:shade val="50000"/>
            </a:schemeClr>
          </a:lnRef>
          <a:fillRef idx="1">
            <a:schemeClr val="accent1"/>
          </a:fillRef>
          <a:effectRef idx="0">
            <a:schemeClr val="accent1"/>
          </a:effectRef>
          <a:fontRef idx="minor">
            <a:schemeClr val="lt1"/>
          </a:fontRef>
        </p:style>
      </p:sp>
      <p:sp>
        <p:nvSpPr>
          <p:cNvPr id="2" name="標題 1"/>
          <p:cNvSpPr>
            <a:spLocks noGrp="1"/>
          </p:cNvSpPr>
          <p:nvPr>
            <p:ph type="ctrTitle"/>
          </p:nvPr>
        </p:nvSpPr>
        <p:spPr>
          <a:xfrm>
            <a:off x="1109980" y="882376"/>
            <a:ext cx="9966960" cy="2926080"/>
          </a:xfrm>
        </p:spPr>
        <p:txBody>
          <a:bodyPr rtlCol="0" anchor="b">
            <a:normAutofit/>
          </a:bodyPr>
          <a:lstStyle>
            <a:lvl1pPr algn="ctr">
              <a:lnSpc>
                <a:spcPct val="85000"/>
              </a:lnSpc>
              <a:defRPr sz="7200" b="1" cap="all" baseline="0">
                <a:solidFill>
                  <a:srgbClr val="FFFFFF"/>
                </a:solidFill>
              </a:defRPr>
            </a:lvl1pPr>
          </a:lstStyle>
          <a:p>
            <a:pPr rtl="0"/>
            <a:r>
              <a:rPr lang="zh-TW" altLang="en-US" noProof="0"/>
              <a:t>按一下以編輯母片標題樣式</a:t>
            </a:r>
          </a:p>
        </p:txBody>
      </p:sp>
      <p:sp>
        <p:nvSpPr>
          <p:cNvPr id="3" name="副標題 2"/>
          <p:cNvSpPr>
            <a:spLocks noGrp="1"/>
          </p:cNvSpPr>
          <p:nvPr>
            <p:ph type="subTitle" idx="1" hasCustomPrompt="1"/>
          </p:nvPr>
        </p:nvSpPr>
        <p:spPr>
          <a:xfrm>
            <a:off x="1709530" y="3869634"/>
            <a:ext cx="8767860" cy="1388165"/>
          </a:xfrm>
        </p:spPr>
        <p:txBody>
          <a:bodyPr rtlCol="0">
            <a:normAutofit/>
          </a:bodyPr>
          <a:lstStyle>
            <a:lvl1pPr marL="0" indent="0" algn="ctr">
              <a:buNone/>
              <a:defRPr sz="2200">
                <a:solidFill>
                  <a:srgbClr val="FFFFFF"/>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pPr rtl="0"/>
            <a:r>
              <a:rPr lang="zh-TW" altLang="en-US" noProof="0"/>
              <a:t>按一下以編輯母片副標題樣式</a:t>
            </a:r>
          </a:p>
        </p:txBody>
      </p:sp>
      <p:sp>
        <p:nvSpPr>
          <p:cNvPr id="4" name="日期預留位置 3"/>
          <p:cNvSpPr>
            <a:spLocks noGrp="1"/>
          </p:cNvSpPr>
          <p:nvPr>
            <p:ph type="dt" sz="half" idx="10"/>
          </p:nvPr>
        </p:nvSpPr>
        <p:spPr/>
        <p:txBody>
          <a:bodyPr rtlCol="0"/>
          <a:lstStyle>
            <a:lvl1pPr>
              <a:defRPr>
                <a:solidFill>
                  <a:srgbClr val="FFFFFF"/>
                </a:solidFill>
              </a:defRPr>
            </a:lvl1pPr>
          </a:lstStyle>
          <a:p>
            <a:pPr rtl="0"/>
            <a:fld id="{B72679C6-40C3-44EF-B11E-4A499D688D7A}" type="datetime1">
              <a:rPr lang="zh-TW" altLang="en-US" noProof="0" smtClean="0"/>
              <a:t>2024/2/16</a:t>
            </a:fld>
            <a:endParaRPr lang="zh-TW" altLang="en-US" noProof="0"/>
          </a:p>
        </p:txBody>
      </p:sp>
      <p:sp>
        <p:nvSpPr>
          <p:cNvPr id="5" name="頁尾預留位置 4"/>
          <p:cNvSpPr>
            <a:spLocks noGrp="1"/>
          </p:cNvSpPr>
          <p:nvPr>
            <p:ph type="ftr" sz="quarter" idx="11"/>
          </p:nvPr>
        </p:nvSpPr>
        <p:spPr/>
        <p:txBody>
          <a:bodyPr rtlCol="0"/>
          <a:lstStyle>
            <a:lvl1pPr>
              <a:defRPr>
                <a:solidFill>
                  <a:srgbClr val="FFFFFF"/>
                </a:solidFill>
              </a:defRPr>
            </a:lvl1pPr>
          </a:lstStyle>
          <a:p>
            <a:pPr rtl="0"/>
            <a:r>
              <a:rPr lang="zh-TW" altLang="en-US" noProof="0"/>
              <a:t>
             </a:t>
            </a:r>
          </a:p>
        </p:txBody>
      </p:sp>
      <p:sp>
        <p:nvSpPr>
          <p:cNvPr id="6" name="投影片編號預留位置 5"/>
          <p:cNvSpPr>
            <a:spLocks noGrp="1"/>
          </p:cNvSpPr>
          <p:nvPr>
            <p:ph type="sldNum" sz="quarter" idx="12"/>
          </p:nvPr>
        </p:nvSpPr>
        <p:spPr/>
        <p:txBody>
          <a:bodyPr rtlCol="0"/>
          <a:lstStyle>
            <a:lvl1pPr>
              <a:defRPr>
                <a:solidFill>
                  <a:srgbClr val="FFFFFF"/>
                </a:solidFill>
              </a:defRPr>
            </a:lvl1pPr>
          </a:lstStyle>
          <a:p>
            <a:pPr rtl="0"/>
            <a:fld id="{6D22F896-40B5-4ADD-8801-0D06FADFA095}" type="slidenum">
              <a:rPr lang="en-US" altLang="zh-TW" noProof="0" smtClean="0"/>
              <a:t>‹#›</a:t>
            </a:fld>
            <a:endParaRPr lang="zh-TW" altLang="en-US" noProof="0"/>
          </a:p>
        </p:txBody>
      </p:sp>
      <p:cxnSp>
        <p:nvCxnSpPr>
          <p:cNvPr id="8" name="直線接點​​ 7"/>
          <p:cNvCxnSpPr/>
          <p:nvPr/>
        </p:nvCxnSpPr>
        <p:spPr>
          <a:xfrm>
            <a:off x="1978660" y="3733800"/>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051787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直排文字預留位置 2"/>
          <p:cNvSpPr>
            <a:spLocks noGrp="1"/>
          </p:cNvSpPr>
          <p:nvPr>
            <p:ph type="body" orient="vert" idx="1"/>
          </p:nvPr>
        </p:nvSpPr>
        <p:spPr/>
        <p:txBody>
          <a:bodyPr vert="eaVert" rtlCol="0"/>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74E6654D-52C8-4223-B67F-9E1C69499156}" type="datetime1">
              <a:rPr lang="zh-TW" altLang="en-US" noProof="0" smtClean="0"/>
              <a:t>2024/2/16</a:t>
            </a:fld>
            <a:endParaRPr lang="zh-TW" altLang="en-US" noProof="0"/>
          </a:p>
        </p:txBody>
      </p:sp>
      <p:sp>
        <p:nvSpPr>
          <p:cNvPr id="5" name="頁尾預留位置 4"/>
          <p:cNvSpPr>
            <a:spLocks noGrp="1"/>
          </p:cNvSpPr>
          <p:nvPr>
            <p:ph type="ftr" sz="quarter" idx="11"/>
          </p:nvPr>
        </p:nvSpPr>
        <p:spPr/>
        <p:txBody>
          <a:bodyPr rtlCol="0"/>
          <a:lstStyle/>
          <a:p>
            <a:pPr rtl="0"/>
            <a:r>
              <a:rPr lang="zh-TW" altLang="en-US" noProof="0"/>
              <a:t>
             </a:t>
            </a:r>
          </a:p>
        </p:txBody>
      </p:sp>
      <p:sp>
        <p:nvSpPr>
          <p:cNvPr id="6" name="投影片編號預留位置 5"/>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435526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762000"/>
            <a:ext cx="2324100" cy="5410200"/>
          </a:xfrm>
        </p:spPr>
        <p:txBody>
          <a:bodyPr vert="eaVert" rtlCol="0"/>
          <a:lstStyle/>
          <a:p>
            <a:pPr rtl="0"/>
            <a:r>
              <a:rPr lang="zh-TW" altLang="en-US" noProof="0"/>
              <a:t>按一下以編輯母片標題樣式</a:t>
            </a:r>
          </a:p>
        </p:txBody>
      </p:sp>
      <p:sp>
        <p:nvSpPr>
          <p:cNvPr id="3" name="直排文字預留位置 2"/>
          <p:cNvSpPr>
            <a:spLocks noGrp="1"/>
          </p:cNvSpPr>
          <p:nvPr>
            <p:ph type="body" orient="vert" idx="1"/>
          </p:nvPr>
        </p:nvSpPr>
        <p:spPr>
          <a:xfrm>
            <a:off x="1143000" y="762000"/>
            <a:ext cx="7429500" cy="5410200"/>
          </a:xfrm>
        </p:spPr>
        <p:txBody>
          <a:bodyPr vert="eaVert" rtlCol="0"/>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96780AF1-E4AE-4AB9-9A91-939255A58A91}" type="datetime1">
              <a:rPr lang="zh-TW" altLang="en-US" noProof="0" smtClean="0"/>
              <a:t>2024/2/16</a:t>
            </a:fld>
            <a:endParaRPr lang="zh-TW" altLang="en-US" noProof="0"/>
          </a:p>
        </p:txBody>
      </p:sp>
      <p:sp>
        <p:nvSpPr>
          <p:cNvPr id="5" name="頁尾預留位置 4"/>
          <p:cNvSpPr>
            <a:spLocks noGrp="1"/>
          </p:cNvSpPr>
          <p:nvPr>
            <p:ph type="ftr" sz="quarter" idx="11"/>
          </p:nvPr>
        </p:nvSpPr>
        <p:spPr/>
        <p:txBody>
          <a:bodyPr rtlCol="0"/>
          <a:lstStyle/>
          <a:p>
            <a:pPr rtl="0"/>
            <a:r>
              <a:rPr lang="zh-TW" altLang="en-US" noProof="0"/>
              <a:t>
             </a:t>
            </a:r>
          </a:p>
        </p:txBody>
      </p:sp>
      <p:sp>
        <p:nvSpPr>
          <p:cNvPr id="6" name="投影片編號預留位置 5"/>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199476388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內容預留位置 2"/>
          <p:cNvSpPr>
            <a:spLocks noGrp="1"/>
          </p:cNvSpPr>
          <p:nvPr>
            <p:ph idx="1"/>
          </p:nvPr>
        </p:nvSpPr>
        <p:spPr/>
        <p:txBody>
          <a:bodyPr rtlCol="0"/>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日期預留位置 3"/>
          <p:cNvSpPr>
            <a:spLocks noGrp="1"/>
          </p:cNvSpPr>
          <p:nvPr>
            <p:ph type="dt" sz="half" idx="10"/>
          </p:nvPr>
        </p:nvSpPr>
        <p:spPr/>
        <p:txBody>
          <a:bodyPr rtlCol="0"/>
          <a:lstStyle/>
          <a:p>
            <a:pPr rtl="0"/>
            <a:fld id="{A6C6DD3F-2A1D-47A3-A8B7-5400F628A10B}" type="datetime1">
              <a:rPr lang="zh-TW" altLang="en-US" noProof="0" smtClean="0"/>
              <a:t>2024/2/16</a:t>
            </a:fld>
            <a:endParaRPr lang="zh-TW" altLang="en-US" noProof="0"/>
          </a:p>
        </p:txBody>
      </p:sp>
      <p:sp>
        <p:nvSpPr>
          <p:cNvPr id="5" name="頁尾預留位置 4"/>
          <p:cNvSpPr>
            <a:spLocks noGrp="1"/>
          </p:cNvSpPr>
          <p:nvPr>
            <p:ph type="ftr" sz="quarter" idx="11"/>
          </p:nvPr>
        </p:nvSpPr>
        <p:spPr/>
        <p:txBody>
          <a:bodyPr rtlCol="0"/>
          <a:lstStyle/>
          <a:p>
            <a:pPr rtl="0"/>
            <a:r>
              <a:rPr lang="zh-TW" altLang="en-US" noProof="0"/>
              <a:t>
             </a:t>
            </a:r>
          </a:p>
        </p:txBody>
      </p:sp>
      <p:sp>
        <p:nvSpPr>
          <p:cNvPr id="6" name="投影片編號預留位置 5"/>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347203900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1106424" y="1173575"/>
            <a:ext cx="9966960" cy="2926080"/>
          </a:xfrm>
        </p:spPr>
        <p:txBody>
          <a:bodyPr rtlCol="0" anchor="b">
            <a:noAutofit/>
          </a:bodyPr>
          <a:lstStyle>
            <a:lvl1pPr algn="ctr">
              <a:lnSpc>
                <a:spcPct val="85000"/>
              </a:lnSpc>
              <a:defRPr sz="7200" b="0" cap="all" baseline="0"/>
            </a:lvl1pPr>
          </a:lstStyle>
          <a:p>
            <a:pPr rtl="0"/>
            <a:r>
              <a:rPr lang="zh-TW" altLang="en-US" noProof="0"/>
              <a:t>按一下以編輯母片標題樣式</a:t>
            </a:r>
          </a:p>
        </p:txBody>
      </p:sp>
      <p:sp>
        <p:nvSpPr>
          <p:cNvPr id="3" name="文字預留位置 2"/>
          <p:cNvSpPr>
            <a:spLocks noGrp="1"/>
          </p:cNvSpPr>
          <p:nvPr>
            <p:ph type="body" idx="1"/>
          </p:nvPr>
        </p:nvSpPr>
        <p:spPr>
          <a:xfrm>
            <a:off x="1709928" y="4154520"/>
            <a:ext cx="8769096" cy="1363806"/>
          </a:xfrm>
        </p:spPr>
        <p:txBody>
          <a:bodyPr rtlCol="0" anchor="t">
            <a:normAutofit/>
          </a:bodyPr>
          <a:lstStyle>
            <a:lvl1pPr marL="0" indent="0" algn="ctr">
              <a:buNone/>
              <a:defRPr sz="2200">
                <a:solidFill>
                  <a:schemeClr val="accent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rtl="0"/>
            <a:r>
              <a:rPr lang="zh-TW" altLang="en-US" noProof="0"/>
              <a:t>編輯母片文字樣式</a:t>
            </a:r>
          </a:p>
        </p:txBody>
      </p:sp>
      <p:sp>
        <p:nvSpPr>
          <p:cNvPr id="4" name="日期預留位置 3"/>
          <p:cNvSpPr>
            <a:spLocks noGrp="1"/>
          </p:cNvSpPr>
          <p:nvPr>
            <p:ph type="dt" sz="half" idx="10"/>
          </p:nvPr>
        </p:nvSpPr>
        <p:spPr/>
        <p:txBody>
          <a:bodyPr rtlCol="0"/>
          <a:lstStyle/>
          <a:p>
            <a:pPr rtl="0"/>
            <a:fld id="{8F33FD78-9C32-4744-93FF-05452CCC30DD}" type="datetime1">
              <a:rPr lang="zh-TW" altLang="en-US" noProof="0" smtClean="0"/>
              <a:t>2024/2/16</a:t>
            </a:fld>
            <a:endParaRPr lang="zh-TW" altLang="en-US" noProof="0"/>
          </a:p>
        </p:txBody>
      </p:sp>
      <p:sp>
        <p:nvSpPr>
          <p:cNvPr id="5" name="頁尾預留位置 4"/>
          <p:cNvSpPr>
            <a:spLocks noGrp="1"/>
          </p:cNvSpPr>
          <p:nvPr>
            <p:ph type="ftr" sz="quarter" idx="11"/>
          </p:nvPr>
        </p:nvSpPr>
        <p:spPr/>
        <p:txBody>
          <a:bodyPr rtlCol="0"/>
          <a:lstStyle/>
          <a:p>
            <a:pPr rtl="0"/>
            <a:r>
              <a:rPr lang="zh-TW" altLang="en-US" noProof="0"/>
              <a:t>
             </a:t>
            </a:r>
          </a:p>
        </p:txBody>
      </p:sp>
      <p:sp>
        <p:nvSpPr>
          <p:cNvPr id="6" name="投影片編號預留位置 5"/>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cxnSp>
        <p:nvCxnSpPr>
          <p:cNvPr id="7" name="直線接點​​ 6"/>
          <p:cNvCxnSpPr/>
          <p:nvPr/>
        </p:nvCxnSpPr>
        <p:spPr>
          <a:xfrm>
            <a:off x="1981200" y="4020408"/>
            <a:ext cx="8229601" cy="0"/>
          </a:xfrm>
          <a:prstGeom prst="line">
            <a:avLst/>
          </a:prstGeom>
          <a:ln>
            <a:solidFill>
              <a:schemeClr val="accent1"/>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353936035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8" name="標題 7"/>
          <p:cNvSpPr>
            <a:spLocks noGrp="1"/>
          </p:cNvSpPr>
          <p:nvPr>
            <p:ph type="title"/>
          </p:nvPr>
        </p:nvSpPr>
        <p:spPr/>
        <p:txBody>
          <a:bodyPr rtlCol="0"/>
          <a:lstStyle/>
          <a:p>
            <a:pPr rtl="0"/>
            <a:r>
              <a:rPr lang="zh-TW" altLang="en-US" noProof="0"/>
              <a:t>按一下以編輯母片標題樣式</a:t>
            </a:r>
          </a:p>
        </p:txBody>
      </p:sp>
      <p:sp>
        <p:nvSpPr>
          <p:cNvPr id="3" name="內容預留位置 2"/>
          <p:cNvSpPr>
            <a:spLocks noGrp="1"/>
          </p:cNvSpPr>
          <p:nvPr>
            <p:ph sz="half" idx="1"/>
          </p:nvPr>
        </p:nvSpPr>
        <p:spPr>
          <a:xfrm>
            <a:off x="1143000" y="2057399"/>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內容預留位置 3"/>
          <p:cNvSpPr>
            <a:spLocks noGrp="1"/>
          </p:cNvSpPr>
          <p:nvPr>
            <p:ph sz="half" idx="2"/>
          </p:nvPr>
        </p:nvSpPr>
        <p:spPr>
          <a:xfrm>
            <a:off x="6267612" y="2057400"/>
            <a:ext cx="4754880" cy="402336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5" name="日期預留位置 4"/>
          <p:cNvSpPr>
            <a:spLocks noGrp="1"/>
          </p:cNvSpPr>
          <p:nvPr>
            <p:ph type="dt" sz="half" idx="10"/>
          </p:nvPr>
        </p:nvSpPr>
        <p:spPr/>
        <p:txBody>
          <a:bodyPr rtlCol="0"/>
          <a:lstStyle/>
          <a:p>
            <a:pPr rtl="0"/>
            <a:fld id="{58E94307-6FD5-4F18-8897-AFFC0A51CDC7}" type="datetime1">
              <a:rPr lang="zh-TW" altLang="en-US" noProof="0" smtClean="0"/>
              <a:t>2024/2/16</a:t>
            </a:fld>
            <a:endParaRPr lang="zh-TW" altLang="en-US" noProof="0"/>
          </a:p>
        </p:txBody>
      </p:sp>
      <p:sp>
        <p:nvSpPr>
          <p:cNvPr id="6" name="頁尾預留位置 5"/>
          <p:cNvSpPr>
            <a:spLocks noGrp="1"/>
          </p:cNvSpPr>
          <p:nvPr>
            <p:ph type="ftr" sz="quarter" idx="11"/>
          </p:nvPr>
        </p:nvSpPr>
        <p:spPr/>
        <p:txBody>
          <a:bodyPr rtlCol="0"/>
          <a:lstStyle/>
          <a:p>
            <a:pPr rtl="0"/>
            <a:r>
              <a:rPr lang="zh-TW" altLang="en-US" noProof="0"/>
              <a:t>
             </a:t>
            </a:r>
          </a:p>
        </p:txBody>
      </p:sp>
      <p:sp>
        <p:nvSpPr>
          <p:cNvPr id="7" name="投影片編號預留位置 6"/>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218167004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 name="標題 9"/>
          <p:cNvSpPr>
            <a:spLocks noGrp="1"/>
          </p:cNvSpPr>
          <p:nvPr>
            <p:ph type="title"/>
          </p:nvPr>
        </p:nvSpPr>
        <p:spPr/>
        <p:txBody>
          <a:bodyPr rtlCol="0"/>
          <a:lstStyle/>
          <a:p>
            <a:pPr rtl="0"/>
            <a:r>
              <a:rPr lang="zh-TW" altLang="en-US" noProof="0"/>
              <a:t>按一下以編輯母片標題樣式</a:t>
            </a:r>
          </a:p>
        </p:txBody>
      </p:sp>
      <p:sp>
        <p:nvSpPr>
          <p:cNvPr id="3" name="文字預留位置 2"/>
          <p:cNvSpPr>
            <a:spLocks noGrp="1"/>
          </p:cNvSpPr>
          <p:nvPr>
            <p:ph type="body" idx="1"/>
          </p:nvPr>
        </p:nvSpPr>
        <p:spPr>
          <a:xfrm>
            <a:off x="1143000" y="2001511"/>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TW" altLang="en-US" noProof="0"/>
              <a:t>編輯母片文字樣式</a:t>
            </a:r>
          </a:p>
        </p:txBody>
      </p:sp>
      <p:sp>
        <p:nvSpPr>
          <p:cNvPr id="4" name="內容預留位置 3"/>
          <p:cNvSpPr>
            <a:spLocks noGrp="1"/>
          </p:cNvSpPr>
          <p:nvPr>
            <p:ph sz="half" idx="2"/>
          </p:nvPr>
        </p:nvSpPr>
        <p:spPr>
          <a:xfrm>
            <a:off x="1143000" y="2721483"/>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5" name="文字預留位置 4"/>
          <p:cNvSpPr>
            <a:spLocks noGrp="1"/>
          </p:cNvSpPr>
          <p:nvPr>
            <p:ph type="body" sz="quarter" idx="3"/>
          </p:nvPr>
        </p:nvSpPr>
        <p:spPr>
          <a:xfrm>
            <a:off x="6269173" y="1999032"/>
            <a:ext cx="4754880" cy="777240"/>
          </a:xfrm>
        </p:spPr>
        <p:txBody>
          <a:bodyPr rtlCol="0" anchor="ctr"/>
          <a:lstStyle>
            <a:lvl1pPr marL="0" indent="0">
              <a:spcBef>
                <a:spcPts val="0"/>
              </a:spcBef>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rtl="0"/>
            <a:r>
              <a:rPr lang="zh-TW" altLang="en-US" noProof="0"/>
              <a:t>編輯母片文字樣式</a:t>
            </a:r>
          </a:p>
        </p:txBody>
      </p:sp>
      <p:sp>
        <p:nvSpPr>
          <p:cNvPr id="6" name="內容預留位置 5"/>
          <p:cNvSpPr>
            <a:spLocks noGrp="1"/>
          </p:cNvSpPr>
          <p:nvPr>
            <p:ph sz="quarter" idx="4"/>
          </p:nvPr>
        </p:nvSpPr>
        <p:spPr>
          <a:xfrm>
            <a:off x="6269173" y="2719322"/>
            <a:ext cx="4754880" cy="3383280"/>
          </a:xfrm>
        </p:spPr>
        <p:txBody>
          <a:bodyPr rtlCol="0"/>
          <a:lstStyle>
            <a:lvl1pPr>
              <a:defRPr sz="22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7" name="日期預留位置 6"/>
          <p:cNvSpPr>
            <a:spLocks noGrp="1"/>
          </p:cNvSpPr>
          <p:nvPr>
            <p:ph type="dt" sz="half" idx="10"/>
          </p:nvPr>
        </p:nvSpPr>
        <p:spPr/>
        <p:txBody>
          <a:bodyPr rtlCol="0"/>
          <a:lstStyle/>
          <a:p>
            <a:pPr rtl="0"/>
            <a:fld id="{790E2886-1586-4DE8-9F85-39D204DFF47D}" type="datetime1">
              <a:rPr lang="zh-TW" altLang="en-US" noProof="0" smtClean="0"/>
              <a:t>2024/2/16</a:t>
            </a:fld>
            <a:endParaRPr lang="zh-TW" altLang="en-US" noProof="0"/>
          </a:p>
        </p:txBody>
      </p:sp>
      <p:sp>
        <p:nvSpPr>
          <p:cNvPr id="8" name="頁尾預留位置 7"/>
          <p:cNvSpPr>
            <a:spLocks noGrp="1"/>
          </p:cNvSpPr>
          <p:nvPr>
            <p:ph type="ftr" sz="quarter" idx="11"/>
          </p:nvPr>
        </p:nvSpPr>
        <p:spPr/>
        <p:txBody>
          <a:bodyPr rtlCol="0"/>
          <a:lstStyle/>
          <a:p>
            <a:pPr rtl="0"/>
            <a:r>
              <a:rPr lang="zh-TW" altLang="en-US" noProof="0"/>
              <a:t>
             </a:t>
            </a:r>
          </a:p>
        </p:txBody>
      </p:sp>
      <p:sp>
        <p:nvSpPr>
          <p:cNvPr id="9" name="投影片編號預留位置 8"/>
          <p:cNvSpPr>
            <a:spLocks noGrp="1"/>
          </p:cNvSpPr>
          <p:nvPr>
            <p:ph type="sldNum" sz="quarter" idx="12"/>
          </p:nvPr>
        </p:nvSpPr>
        <p:spPr/>
        <p:txBody>
          <a:bodyPr rtlCol="0"/>
          <a:lstStyle/>
          <a:p>
            <a:pPr rtl="0"/>
            <a:fld id="{6D22F896-40B5-4ADD-8801-0D06FADFA095}" type="slidenum">
              <a:rPr lang="en-US" altLang="zh-TW" noProof="0" smtClean="0"/>
              <a:pPr/>
              <a:t>‹#›</a:t>
            </a:fld>
            <a:endParaRPr lang="zh-TW" altLang="en-US" noProof="0"/>
          </a:p>
        </p:txBody>
      </p:sp>
    </p:spTree>
    <p:extLst>
      <p:ext uri="{BB962C8B-B14F-4D97-AF65-F5344CB8AC3E}">
        <p14:creationId xmlns:p14="http://schemas.microsoft.com/office/powerpoint/2010/main" val="196335257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p:txBody>
          <a:bodyPr rtlCol="0"/>
          <a:lstStyle/>
          <a:p>
            <a:pPr rtl="0"/>
            <a:r>
              <a:rPr lang="zh-TW" altLang="en-US" noProof="0"/>
              <a:t>按一下以編輯母片標題樣式</a:t>
            </a:r>
          </a:p>
        </p:txBody>
      </p:sp>
      <p:sp>
        <p:nvSpPr>
          <p:cNvPr id="3" name="日期預留位置 2"/>
          <p:cNvSpPr>
            <a:spLocks noGrp="1"/>
          </p:cNvSpPr>
          <p:nvPr>
            <p:ph type="dt" sz="half" idx="10"/>
          </p:nvPr>
        </p:nvSpPr>
        <p:spPr/>
        <p:txBody>
          <a:bodyPr rtlCol="0"/>
          <a:lstStyle/>
          <a:p>
            <a:pPr rtl="0"/>
            <a:fld id="{913245A3-1D67-4E71-8F05-F217B2E459E7}" type="datetime1">
              <a:rPr lang="zh-TW" altLang="en-US" noProof="0" smtClean="0"/>
              <a:t>2024/2/16</a:t>
            </a:fld>
            <a:endParaRPr lang="zh-TW" altLang="en-US" noProof="0"/>
          </a:p>
        </p:txBody>
      </p:sp>
      <p:sp>
        <p:nvSpPr>
          <p:cNvPr id="4" name="頁尾預留位置 3"/>
          <p:cNvSpPr>
            <a:spLocks noGrp="1"/>
          </p:cNvSpPr>
          <p:nvPr>
            <p:ph type="ftr" sz="quarter" idx="11"/>
          </p:nvPr>
        </p:nvSpPr>
        <p:spPr/>
        <p:txBody>
          <a:bodyPr rtlCol="0"/>
          <a:lstStyle/>
          <a:p>
            <a:pPr rtl="0"/>
            <a:r>
              <a:rPr lang="zh-TW" altLang="en-US" noProof="0"/>
              <a:t>
             </a:t>
            </a:r>
          </a:p>
        </p:txBody>
      </p:sp>
      <p:sp>
        <p:nvSpPr>
          <p:cNvPr id="5" name="投影片編號預留位置 4"/>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300542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預留位置 1"/>
          <p:cNvSpPr>
            <a:spLocks noGrp="1"/>
          </p:cNvSpPr>
          <p:nvPr>
            <p:ph type="dt" sz="half" idx="10"/>
          </p:nvPr>
        </p:nvSpPr>
        <p:spPr/>
        <p:txBody>
          <a:bodyPr rtlCol="0"/>
          <a:lstStyle/>
          <a:p>
            <a:pPr rtl="0"/>
            <a:fld id="{96EEDFD7-60F3-4DCC-832A-29864D769E48}" type="datetime1">
              <a:rPr lang="zh-TW" altLang="en-US" noProof="0" smtClean="0"/>
              <a:t>2024/2/16</a:t>
            </a:fld>
            <a:endParaRPr lang="zh-TW" altLang="en-US" noProof="0"/>
          </a:p>
        </p:txBody>
      </p:sp>
      <p:sp>
        <p:nvSpPr>
          <p:cNvPr id="3" name="頁尾預留位置 2"/>
          <p:cNvSpPr>
            <a:spLocks noGrp="1"/>
          </p:cNvSpPr>
          <p:nvPr>
            <p:ph type="ftr" sz="quarter" idx="11"/>
          </p:nvPr>
        </p:nvSpPr>
        <p:spPr/>
        <p:txBody>
          <a:bodyPr rtlCol="0"/>
          <a:lstStyle/>
          <a:p>
            <a:pPr rtl="0"/>
            <a:r>
              <a:rPr lang="zh-TW" altLang="en-US" noProof="0"/>
              <a:t>
             </a:t>
            </a:r>
          </a:p>
        </p:txBody>
      </p:sp>
      <p:sp>
        <p:nvSpPr>
          <p:cNvPr id="4" name="投影片編號預留位置 3"/>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9882598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zh-TW" altLang="en-US" noProof="0"/>
              <a:t>按一下以編輯母片標題樣式</a:t>
            </a:r>
          </a:p>
        </p:txBody>
      </p:sp>
      <p:sp>
        <p:nvSpPr>
          <p:cNvPr id="3" name="內容預留位置 2"/>
          <p:cNvSpPr>
            <a:spLocks noGrp="1"/>
          </p:cNvSpPr>
          <p:nvPr>
            <p:ph idx="1"/>
          </p:nvPr>
        </p:nvSpPr>
        <p:spPr>
          <a:xfrm>
            <a:off x="5852159" y="1097280"/>
            <a:ext cx="5212080" cy="4663440"/>
          </a:xfrm>
        </p:spPr>
        <p:txBody>
          <a:bodyPr rtlCol="0"/>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rtl="0"/>
            <a:r>
              <a:rPr lang="zh-TW" altLang="en-US" noProof="0"/>
              <a:t>編輯母片文字樣式</a:t>
            </a:r>
          </a:p>
          <a:p>
            <a:pPr lvl="1" rtl="0"/>
            <a:r>
              <a:rPr lang="zh-TW" altLang="en-US" noProof="0"/>
              <a:t>第二層</a:t>
            </a:r>
          </a:p>
          <a:p>
            <a:pPr lvl="2" rtl="0"/>
            <a:r>
              <a:rPr lang="zh-TW" altLang="en-US" noProof="0"/>
              <a:t>第三層</a:t>
            </a:r>
          </a:p>
          <a:p>
            <a:pPr lvl="3" rtl="0"/>
            <a:r>
              <a:rPr lang="zh-TW" altLang="en-US" noProof="0"/>
              <a:t>第四層</a:t>
            </a:r>
          </a:p>
          <a:p>
            <a:pPr lvl="4" rtl="0"/>
            <a:r>
              <a:rPr lang="zh-TW" altLang="en-US" noProof="0"/>
              <a:t>第五層</a:t>
            </a:r>
          </a:p>
        </p:txBody>
      </p:sp>
      <p:sp>
        <p:nvSpPr>
          <p:cNvPr id="4" name="文字預留位置 3"/>
          <p:cNvSpPr>
            <a:spLocks noGrp="1"/>
          </p:cNvSpPr>
          <p:nvPr>
            <p:ph type="body" sz="half" idx="2"/>
          </p:nvPr>
        </p:nvSpPr>
        <p:spPr>
          <a:xfrm>
            <a:off x="1143000" y="2834640"/>
            <a:ext cx="3931920" cy="301752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TW" altLang="en-US" noProof="0"/>
              <a:t>編輯母片文字樣式</a:t>
            </a:r>
          </a:p>
        </p:txBody>
      </p:sp>
      <p:sp>
        <p:nvSpPr>
          <p:cNvPr id="5" name="日期預留位置 4"/>
          <p:cNvSpPr>
            <a:spLocks noGrp="1"/>
          </p:cNvSpPr>
          <p:nvPr>
            <p:ph type="dt" sz="half" idx="10"/>
          </p:nvPr>
        </p:nvSpPr>
        <p:spPr/>
        <p:txBody>
          <a:bodyPr rtlCol="0"/>
          <a:lstStyle/>
          <a:p>
            <a:pPr rtl="0"/>
            <a:fld id="{8C178EF8-EFCE-4F92-8ABD-8902727E2A00}" type="datetime1">
              <a:rPr lang="zh-TW" altLang="en-US" noProof="0" smtClean="0"/>
              <a:t>2024/2/16</a:t>
            </a:fld>
            <a:endParaRPr lang="zh-TW" altLang="en-US" noProof="0"/>
          </a:p>
        </p:txBody>
      </p:sp>
      <p:sp>
        <p:nvSpPr>
          <p:cNvPr id="6" name="頁尾預留位置 5"/>
          <p:cNvSpPr>
            <a:spLocks noGrp="1"/>
          </p:cNvSpPr>
          <p:nvPr>
            <p:ph type="ftr" sz="quarter" idx="11"/>
          </p:nvPr>
        </p:nvSpPr>
        <p:spPr/>
        <p:txBody>
          <a:bodyPr rtlCol="0"/>
          <a:lstStyle/>
          <a:p>
            <a:pPr rtl="0"/>
            <a:r>
              <a:rPr lang="zh-TW" altLang="en-US" noProof="0"/>
              <a:t>
             </a:t>
            </a:r>
          </a:p>
        </p:txBody>
      </p:sp>
      <p:sp>
        <p:nvSpPr>
          <p:cNvPr id="7" name="投影片編號預留位置 6"/>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215838360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1143000" y="1097280"/>
            <a:ext cx="3931920" cy="1737360"/>
          </a:xfrm>
        </p:spPr>
        <p:txBody>
          <a:bodyPr rtlCol="0" anchor="b">
            <a:noAutofit/>
          </a:bodyPr>
          <a:lstStyle>
            <a:lvl1pPr>
              <a:lnSpc>
                <a:spcPct val="90000"/>
              </a:lnSpc>
              <a:defRPr sz="4000" b="0"/>
            </a:lvl1pPr>
          </a:lstStyle>
          <a:p>
            <a:pPr rtl="0"/>
            <a:r>
              <a:rPr lang="zh-TW" altLang="en-US" noProof="0"/>
              <a:t>按一下以編輯母片標題樣式</a:t>
            </a:r>
          </a:p>
        </p:txBody>
      </p:sp>
      <p:sp>
        <p:nvSpPr>
          <p:cNvPr id="3" name="圖片預留位置 2"/>
          <p:cNvSpPr>
            <a:spLocks noGrp="1" noChangeAspect="1"/>
          </p:cNvSpPr>
          <p:nvPr>
            <p:ph type="pic" idx="1"/>
          </p:nvPr>
        </p:nvSpPr>
        <p:spPr>
          <a:xfrm>
            <a:off x="5413248" y="1069847"/>
            <a:ext cx="6099048" cy="4800600"/>
          </a:xfrm>
        </p:spPr>
        <p:txBody>
          <a:bodyPr lIns="274320" tIns="182880" rtlCol="0" anchor="t">
            <a:normAutofit/>
          </a:bodyPr>
          <a:lstStyle>
            <a:lvl1pPr marL="0" indent="0">
              <a:buNone/>
              <a:defRPr sz="28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rtl="0"/>
            <a:r>
              <a:rPr lang="zh-TW" altLang="en-US" noProof="0"/>
              <a:t>按一下圖示以新增圖片</a:t>
            </a:r>
          </a:p>
        </p:txBody>
      </p:sp>
      <p:sp>
        <p:nvSpPr>
          <p:cNvPr id="4" name="文字預留位置 3"/>
          <p:cNvSpPr>
            <a:spLocks noGrp="1"/>
          </p:cNvSpPr>
          <p:nvPr>
            <p:ph type="body" sz="half" idx="2"/>
          </p:nvPr>
        </p:nvSpPr>
        <p:spPr>
          <a:xfrm>
            <a:off x="1143000" y="2834640"/>
            <a:ext cx="3931920" cy="2880360"/>
          </a:xfrm>
        </p:spPr>
        <p:txBody>
          <a:bodyPr rtlCol="0">
            <a:normAutofit/>
          </a:bodyPr>
          <a:lstStyle>
            <a:lvl1pPr marL="0" indent="0">
              <a:lnSpc>
                <a:spcPct val="100000"/>
              </a:lnSpc>
              <a:spcBef>
                <a:spcPts val="1000"/>
              </a:spcBef>
              <a:buNone/>
              <a:defRPr sz="17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rtl="0"/>
            <a:r>
              <a:rPr lang="zh-TW" altLang="en-US" noProof="0"/>
              <a:t>編輯母片文字樣式</a:t>
            </a:r>
          </a:p>
        </p:txBody>
      </p:sp>
      <p:sp>
        <p:nvSpPr>
          <p:cNvPr id="5" name="日期預留位置 4"/>
          <p:cNvSpPr>
            <a:spLocks noGrp="1"/>
          </p:cNvSpPr>
          <p:nvPr>
            <p:ph type="dt" sz="half" idx="10"/>
          </p:nvPr>
        </p:nvSpPr>
        <p:spPr/>
        <p:txBody>
          <a:bodyPr rtlCol="0"/>
          <a:lstStyle/>
          <a:p>
            <a:pPr rtl="0"/>
            <a:fld id="{4D45788F-6F52-4887-BF1A-FED1FB85A34B}" type="datetime1">
              <a:rPr lang="zh-TW" altLang="en-US" noProof="0" smtClean="0"/>
              <a:t>2024/2/16</a:t>
            </a:fld>
            <a:endParaRPr lang="zh-TW" altLang="en-US" noProof="0"/>
          </a:p>
        </p:txBody>
      </p:sp>
      <p:sp>
        <p:nvSpPr>
          <p:cNvPr id="6" name="頁尾預留位置 5"/>
          <p:cNvSpPr>
            <a:spLocks noGrp="1"/>
          </p:cNvSpPr>
          <p:nvPr>
            <p:ph type="ftr" sz="quarter" idx="11"/>
          </p:nvPr>
        </p:nvSpPr>
        <p:spPr/>
        <p:txBody>
          <a:bodyPr rtlCol="0"/>
          <a:lstStyle/>
          <a:p>
            <a:pPr rtl="0"/>
            <a:r>
              <a:rPr lang="zh-TW" altLang="en-US" noProof="0"/>
              <a:t>
             </a:t>
            </a:r>
          </a:p>
        </p:txBody>
      </p:sp>
      <p:sp>
        <p:nvSpPr>
          <p:cNvPr id="7" name="投影片編號預留位置 6"/>
          <p:cNvSpPr>
            <a:spLocks noGrp="1"/>
          </p:cNvSpPr>
          <p:nvPr>
            <p:ph type="sldNum" sz="quarter" idx="12"/>
          </p:nvPr>
        </p:nvSpPr>
        <p:spPr/>
        <p:txBody>
          <a:bodyPr rtlCol="0"/>
          <a:lstStyle/>
          <a:p>
            <a:pPr rtl="0"/>
            <a:fld id="{6D22F896-40B5-4ADD-8801-0D06FADFA095}" type="slidenum">
              <a:rPr lang="en-US" altLang="zh-TW" noProof="0" smtClean="0"/>
              <a:t>‹#›</a:t>
            </a:fld>
            <a:endParaRPr lang="zh-TW" altLang="en-US" noProof="0"/>
          </a:p>
        </p:txBody>
      </p:sp>
    </p:spTree>
    <p:extLst>
      <p:ext uri="{BB962C8B-B14F-4D97-AF65-F5344CB8AC3E}">
        <p14:creationId xmlns:p14="http://schemas.microsoft.com/office/powerpoint/2010/main" val="7408487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7" name="矩形 6"/>
          <p:cNvSpPr>
            <a:spLocks noChangeAspect="1"/>
          </p:cNvSpPr>
          <p:nvPr/>
        </p:nvSpPr>
        <p:spPr>
          <a:xfrm>
            <a:off x="233680" y="269047"/>
            <a:ext cx="11724640" cy="6377939"/>
          </a:xfrm>
          <a:prstGeom prst="rect">
            <a:avLst/>
          </a:prstGeom>
          <a:solidFill>
            <a:schemeClr val="bg1"/>
          </a:solidFill>
          <a:ln w="12700">
            <a:noFill/>
          </a:ln>
        </p:spPr>
        <p:style>
          <a:lnRef idx="2">
            <a:schemeClr val="accent1">
              <a:shade val="50000"/>
            </a:schemeClr>
          </a:lnRef>
          <a:fillRef idx="1">
            <a:schemeClr val="accent1"/>
          </a:fillRef>
          <a:effectRef idx="0">
            <a:schemeClr val="accent1"/>
          </a:effectRef>
          <a:fontRef idx="minor">
            <a:schemeClr val="lt1"/>
          </a:fontRef>
        </p:style>
      </p:sp>
      <p:sp>
        <p:nvSpPr>
          <p:cNvPr id="2" name="標題預留位置 1"/>
          <p:cNvSpPr>
            <a:spLocks noGrp="1"/>
          </p:cNvSpPr>
          <p:nvPr>
            <p:ph type="title"/>
          </p:nvPr>
        </p:nvSpPr>
        <p:spPr>
          <a:xfrm>
            <a:off x="1143000" y="609600"/>
            <a:ext cx="9875520" cy="1356360"/>
          </a:xfrm>
          <a:prstGeom prst="rect">
            <a:avLst/>
          </a:prstGeom>
        </p:spPr>
        <p:txBody>
          <a:bodyPr vert="horz" lIns="91440" tIns="45720" rIns="91440" bIns="45720" rtlCol="0" anchor="ctr">
            <a:normAutofit/>
          </a:bodyPr>
          <a:lstStyle/>
          <a:p>
            <a:pPr rtl="0"/>
            <a:r>
              <a:rPr lang="zh-tw" noProof="0"/>
              <a:t>按一下以編輯母片標題樣式</a:t>
            </a:r>
          </a:p>
        </p:txBody>
      </p:sp>
      <p:sp>
        <p:nvSpPr>
          <p:cNvPr id="3" name="文字預留位置 2"/>
          <p:cNvSpPr>
            <a:spLocks noGrp="1"/>
          </p:cNvSpPr>
          <p:nvPr>
            <p:ph type="body" idx="1"/>
          </p:nvPr>
        </p:nvSpPr>
        <p:spPr>
          <a:xfrm>
            <a:off x="1143000" y="2057400"/>
            <a:ext cx="9872871" cy="4038600"/>
          </a:xfrm>
          <a:prstGeom prst="rect">
            <a:avLst/>
          </a:prstGeom>
        </p:spPr>
        <p:txBody>
          <a:bodyPr vert="horz" lIns="91440" tIns="45720" rIns="91440" bIns="45720" rtlCol="0">
            <a:normAutofit/>
          </a:bodyPr>
          <a:lstStyle/>
          <a:p>
            <a:pPr lvl="0" rtl="0"/>
            <a:r>
              <a:rPr lang="zh-tw" noProof="0"/>
              <a:t>編輯母片文字樣式</a:t>
            </a:r>
          </a:p>
          <a:p>
            <a:pPr lvl="1" rtl="0"/>
            <a:r>
              <a:rPr lang="zh-tw" noProof="0"/>
              <a:t>第二層</a:t>
            </a:r>
          </a:p>
          <a:p>
            <a:pPr lvl="2" rtl="0"/>
            <a:r>
              <a:rPr lang="zh-tw" noProof="0"/>
              <a:t>第三層</a:t>
            </a:r>
          </a:p>
          <a:p>
            <a:pPr lvl="3" rtl="0"/>
            <a:r>
              <a:rPr lang="zh-tw" noProof="0"/>
              <a:t>第四層</a:t>
            </a:r>
          </a:p>
          <a:p>
            <a:pPr lvl="4" rtl="0"/>
            <a:r>
              <a:rPr lang="zh-tw" noProof="0"/>
              <a:t>第五層</a:t>
            </a:r>
          </a:p>
        </p:txBody>
      </p:sp>
      <p:sp>
        <p:nvSpPr>
          <p:cNvPr id="4" name="日期預留位置 3"/>
          <p:cNvSpPr>
            <a:spLocks noGrp="1"/>
          </p:cNvSpPr>
          <p:nvPr>
            <p:ph type="dt" sz="half" idx="2"/>
          </p:nvPr>
        </p:nvSpPr>
        <p:spPr>
          <a:xfrm>
            <a:off x="1142996" y="6223828"/>
            <a:ext cx="2329074" cy="365125"/>
          </a:xfrm>
          <a:prstGeom prst="rect">
            <a:avLst/>
          </a:prstGeom>
        </p:spPr>
        <p:txBody>
          <a:bodyPr vert="horz" lIns="91440" tIns="45720" rIns="91440" bIns="45720" rtlCol="0" anchor="ctr"/>
          <a:lstStyle>
            <a:lvl1pPr algn="l">
              <a:defRPr sz="1200">
                <a:solidFill>
                  <a:schemeClr val="accent1"/>
                </a:solidFill>
                <a:latin typeface="微軟正黑體" panose="020B0604030504040204" pitchFamily="34" charset="-120"/>
                <a:ea typeface="微軟正黑體" panose="020B0604030504040204" pitchFamily="34" charset="-120"/>
              </a:defRPr>
            </a:lvl1pPr>
          </a:lstStyle>
          <a:p>
            <a:fld id="{B73EB0CB-45D4-496D-851B-9F5EA0086F90}" type="datetime1">
              <a:rPr lang="zh-TW" altLang="en-US" smtClean="0"/>
              <a:t>2024/2/16</a:t>
            </a:fld>
            <a:endParaRPr lang="en-US" dirty="0"/>
          </a:p>
        </p:txBody>
      </p:sp>
      <p:sp>
        <p:nvSpPr>
          <p:cNvPr id="5" name="頁尾預留位置 4"/>
          <p:cNvSpPr>
            <a:spLocks noGrp="1"/>
          </p:cNvSpPr>
          <p:nvPr>
            <p:ph type="ftr" sz="quarter" idx="3"/>
          </p:nvPr>
        </p:nvSpPr>
        <p:spPr>
          <a:xfrm>
            <a:off x="3949148" y="6223828"/>
            <a:ext cx="4717774" cy="365125"/>
          </a:xfrm>
          <a:prstGeom prst="rect">
            <a:avLst/>
          </a:prstGeom>
        </p:spPr>
        <p:txBody>
          <a:bodyPr vert="horz" lIns="91440" tIns="45720" rIns="91440" bIns="45720" rtlCol="0" anchor="ctr"/>
          <a:lstStyle>
            <a:lvl1pPr algn="ctr">
              <a:defRPr sz="1200">
                <a:solidFill>
                  <a:schemeClr val="accent1"/>
                </a:solidFill>
                <a:latin typeface="微軟正黑體" panose="020B0604030504040204" pitchFamily="34" charset="-120"/>
                <a:ea typeface="微軟正黑體" panose="020B0604030504040204" pitchFamily="34" charset="-120"/>
              </a:defRPr>
            </a:lvl1pPr>
          </a:lstStyle>
          <a:p>
            <a:r>
              <a:rPr lang="zh-tw"/>
              <a:t>
             </a:t>
            </a:r>
          </a:p>
        </p:txBody>
      </p:sp>
      <p:sp>
        <p:nvSpPr>
          <p:cNvPr id="6" name="投影片編號預留位置 5"/>
          <p:cNvSpPr>
            <a:spLocks noGrp="1"/>
          </p:cNvSpPr>
          <p:nvPr>
            <p:ph type="sldNum" sz="quarter" idx="4"/>
          </p:nvPr>
        </p:nvSpPr>
        <p:spPr>
          <a:xfrm>
            <a:off x="9329530" y="6223828"/>
            <a:ext cx="1706217" cy="365125"/>
          </a:xfrm>
          <a:prstGeom prst="rect">
            <a:avLst/>
          </a:prstGeom>
        </p:spPr>
        <p:txBody>
          <a:bodyPr vert="horz" lIns="91440" tIns="45720" rIns="91440" bIns="45720" rtlCol="0" anchor="ctr"/>
          <a:lstStyle>
            <a:lvl1pPr algn="r">
              <a:defRPr sz="1200">
                <a:solidFill>
                  <a:schemeClr val="accent1"/>
                </a:solidFill>
                <a:latin typeface="微軟正黑體" panose="020B0604030504040204" pitchFamily="34" charset="-120"/>
                <a:ea typeface="微軟正黑體" panose="020B0604030504040204" pitchFamily="34" charset="-120"/>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1702258854"/>
      </p:ext>
    </p:extLst>
  </p:cSld>
  <p:clrMap bg1="lt1" tx1="dk1" bg2="lt2" tx2="dk2" accent1="accent1" accent2="accent2" accent3="accent3" accent4="accent4" accent5="accent5" accent6="accent6" hlink="hlink" folHlink="folHlink"/>
  <p:sldLayoutIdLst>
    <p:sldLayoutId id="2147483877" r:id="rId1"/>
    <p:sldLayoutId id="2147483878" r:id="rId2"/>
    <p:sldLayoutId id="2147483879" r:id="rId3"/>
    <p:sldLayoutId id="2147483880" r:id="rId4"/>
    <p:sldLayoutId id="2147483881" r:id="rId5"/>
    <p:sldLayoutId id="2147483882" r:id="rId6"/>
    <p:sldLayoutId id="2147483883" r:id="rId7"/>
    <p:sldLayoutId id="2147483884" r:id="rId8"/>
    <p:sldLayoutId id="2147483885" r:id="rId9"/>
    <p:sldLayoutId id="2147483886" r:id="rId10"/>
    <p:sldLayoutId id="2147483887" r:id="rId11"/>
  </p:sldLayoutIdLst>
  <p:hf sldNum="0" hdr="0" ftr="0" dt="0"/>
  <p:txStyles>
    <p:titleStyle>
      <a:lvl1pPr algn="l" defTabSz="914400" rtl="0" eaLnBrk="1" latinLnBrk="0" hangingPunct="1">
        <a:lnSpc>
          <a:spcPct val="90000"/>
        </a:lnSpc>
        <a:spcBef>
          <a:spcPct val="0"/>
        </a:spcBef>
        <a:buNone/>
        <a:defRPr sz="4400" kern="1200">
          <a:solidFill>
            <a:schemeClr val="accent1"/>
          </a:solidFill>
          <a:latin typeface="微軟正黑體" panose="020B0604030504040204" pitchFamily="34" charset="-120"/>
          <a:ea typeface="微軟正黑體" panose="020B0604030504040204" pitchFamily="34" charset="-120"/>
          <a:cs typeface="+mj-cs"/>
        </a:defRPr>
      </a:lvl1pPr>
    </p:titleStyle>
    <p:bodyStyle>
      <a:lvl1pPr marL="228600" indent="-182880" algn="l" defTabSz="914400" rtl="0" eaLnBrk="1" latinLnBrk="0" hangingPunct="1">
        <a:lnSpc>
          <a:spcPct val="90000"/>
        </a:lnSpc>
        <a:spcBef>
          <a:spcPts val="1400"/>
        </a:spcBef>
        <a:buClr>
          <a:schemeClr val="accent1"/>
        </a:buClr>
        <a:buSzPct val="80000"/>
        <a:buFont typeface="Corbel" pitchFamily="34" charset="0"/>
        <a:buChar char="•"/>
        <a:defRPr sz="2200" kern="1200">
          <a:solidFill>
            <a:schemeClr val="accent1"/>
          </a:solidFill>
          <a:latin typeface="微軟正黑體" panose="020B0604030504040204" pitchFamily="34" charset="-120"/>
          <a:ea typeface="微軟正黑體" panose="020B0604030504040204" pitchFamily="34" charset="-120"/>
          <a:cs typeface="+mn-cs"/>
        </a:defRPr>
      </a:lvl1pPr>
      <a:lvl2pPr marL="45720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2000" kern="1200">
          <a:solidFill>
            <a:schemeClr val="accent1"/>
          </a:solidFill>
          <a:latin typeface="微軟正黑體" panose="020B0604030504040204" pitchFamily="34" charset="-120"/>
          <a:ea typeface="微軟正黑體" panose="020B0604030504040204" pitchFamily="34" charset="-120"/>
          <a:cs typeface="+mn-cs"/>
        </a:defRPr>
      </a:lvl2pPr>
      <a:lvl3pPr marL="73152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800" kern="1200">
          <a:solidFill>
            <a:schemeClr val="accent1"/>
          </a:solidFill>
          <a:latin typeface="微軟正黑體" panose="020B0604030504040204" pitchFamily="34" charset="-120"/>
          <a:ea typeface="微軟正黑體" panose="020B0604030504040204" pitchFamily="34" charset="-120"/>
          <a:cs typeface="+mn-cs"/>
        </a:defRPr>
      </a:lvl3pPr>
      <a:lvl4pPr marL="100584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微軟正黑體" panose="020B0604030504040204" pitchFamily="34" charset="-120"/>
          <a:ea typeface="微軟正黑體" panose="020B0604030504040204" pitchFamily="34" charset="-120"/>
          <a:cs typeface="+mn-cs"/>
        </a:defRPr>
      </a:lvl4pPr>
      <a:lvl5pPr marL="1280160" indent="-18288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微軟正黑體" panose="020B0604030504040204" pitchFamily="34" charset="-120"/>
          <a:ea typeface="微軟正黑體" panose="020B0604030504040204" pitchFamily="34" charset="-120"/>
          <a:cs typeface="+mn-cs"/>
        </a:defRPr>
      </a:lvl5pPr>
      <a:lvl6pPr marL="16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6pPr>
      <a:lvl7pPr marL="19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7pPr>
      <a:lvl8pPr marL="22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8pPr>
      <a:lvl9pPr marL="2500000" indent="-228600" algn="l" defTabSz="914400" rtl="0" eaLnBrk="1" latinLnBrk="0" hangingPunct="1">
        <a:lnSpc>
          <a:spcPct val="90000"/>
        </a:lnSpc>
        <a:spcBef>
          <a:spcPts val="200"/>
        </a:spcBef>
        <a:spcAft>
          <a:spcPts val="400"/>
        </a:spcAft>
        <a:buClr>
          <a:schemeClr val="accent1"/>
        </a:buClr>
        <a:buSzPct val="80000"/>
        <a:buFont typeface="Corbel" pitchFamily="34" charset="0"/>
        <a:buChar char="•"/>
        <a:defRPr sz="1600" kern="1200">
          <a:solidFill>
            <a:schemeClr val="accent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accent2">
            <a:lumMod val="75000"/>
          </a:schemeClr>
        </a:solidFill>
        <a:effectLst/>
      </p:bgPr>
    </p:bg>
    <p:spTree>
      <p:nvGrpSpPr>
        <p:cNvPr id="1" name=""/>
        <p:cNvGrpSpPr/>
        <p:nvPr/>
      </p:nvGrpSpPr>
      <p:grpSpPr>
        <a:xfrm>
          <a:off x="0" y="0"/>
          <a:ext cx="0" cy="0"/>
          <a:chOff x="0" y="0"/>
          <a:chExt cx="0" cy="0"/>
        </a:xfrm>
      </p:grpSpPr>
      <p:cxnSp>
        <p:nvCxnSpPr>
          <p:cNvPr id="50" name="直線接點​​ 41">
            <a:extLst>
              <a:ext uri="{FF2B5EF4-FFF2-40B4-BE49-F238E27FC236}">
                <a16:creationId xmlns:a16="http://schemas.microsoft.com/office/drawing/2014/main" id="{63FED537-3AF1-4C36-9904-77B6A54D27B5}"/>
              </a:ext>
              <a:ext uri="{C183D7F6-B498-43B3-948B-1728B52AA6E4}">
                <adec:decorative xmlns:adec="http://schemas.microsoft.com/office/drawing/2017/decorative" val="1"/>
              </a:ext>
            </a:extLst>
          </p:cNvPr>
          <p:cNvCxnSpPr>
            <a:cxnSpLocks noGrp="1" noRot="1" noChangeAspect="1" noMove="1" noResize="1" noEditPoints="1" noAdjustHandles="1" noChangeArrowheads="1" noChangeShapeType="1"/>
          </p:cNvCxnSpPr>
          <p:nvPr>
            <p:extLst>
              <p:ext uri="{386F3935-93C4-4BCD-93E2-E3B085C9AB24}">
                <p16:designElem xmlns:p16="http://schemas.microsoft.com/office/powerpoint/2015/main" val="1"/>
              </p:ext>
            </p:extLst>
          </p:nvPr>
        </p:nvCxnSpPr>
        <p:spPr>
          <a:xfrm>
            <a:off x="1978660" y="5462458"/>
            <a:ext cx="8229601" cy="0"/>
          </a:xfrm>
          <a:prstGeom prst="line">
            <a:avLst/>
          </a:prstGeom>
          <a:ln>
            <a:solidFill>
              <a:srgbClr val="FFFFFF"/>
            </a:solidFill>
          </a:ln>
        </p:spPr>
        <p:style>
          <a:lnRef idx="1">
            <a:schemeClr val="accent1"/>
          </a:lnRef>
          <a:fillRef idx="0">
            <a:schemeClr val="accent1"/>
          </a:fillRef>
          <a:effectRef idx="0">
            <a:schemeClr val="accent1"/>
          </a:effectRef>
          <a:fontRef idx="minor">
            <a:schemeClr val="tx1"/>
          </a:fontRef>
        </p:style>
      </p:cxnSp>
      <p:sp>
        <p:nvSpPr>
          <p:cNvPr id="2" name="標題 1">
            <a:extLst>
              <a:ext uri="{FF2B5EF4-FFF2-40B4-BE49-F238E27FC236}">
                <a16:creationId xmlns:a16="http://schemas.microsoft.com/office/drawing/2014/main" id="{050E78D6-F072-48E7-8270-20EFBDD26F36}"/>
              </a:ext>
            </a:extLst>
          </p:cNvPr>
          <p:cNvSpPr>
            <a:spLocks noGrp="1"/>
          </p:cNvSpPr>
          <p:nvPr>
            <p:ph type="ctrTitle"/>
          </p:nvPr>
        </p:nvSpPr>
        <p:spPr>
          <a:xfrm>
            <a:off x="1109980" y="2103120"/>
            <a:ext cx="9966960" cy="1325880"/>
          </a:xfrm>
        </p:spPr>
        <p:txBody>
          <a:bodyPr rtlCol="0">
            <a:normAutofit fontScale="90000"/>
          </a:bodyPr>
          <a:lstStyle/>
          <a:p>
            <a:pPr rtl="0">
              <a:lnSpc>
                <a:spcPct val="150000"/>
              </a:lnSpc>
            </a:pPr>
            <a:r>
              <a:rPr lang="en-US" altLang="zh-TW" sz="4800" cap="none" dirty="0">
                <a:solidFill>
                  <a:schemeClr val="tx1"/>
                </a:solidFill>
              </a:rPr>
              <a:t>112</a:t>
            </a:r>
            <a:r>
              <a:rPr lang="zh-TW" altLang="en-US" sz="4800" cap="none" dirty="0">
                <a:solidFill>
                  <a:schemeClr val="tx1"/>
                </a:solidFill>
              </a:rPr>
              <a:t>學年度彈性課程</a:t>
            </a:r>
            <a:r>
              <a:rPr lang="en-US" altLang="zh-TW" sz="4800" cap="none" dirty="0">
                <a:solidFill>
                  <a:schemeClr val="tx1"/>
                </a:solidFill>
              </a:rPr>
              <a:t>(</a:t>
            </a:r>
            <a:r>
              <a:rPr lang="zh-TW" altLang="en-US" sz="4800" cap="none" dirty="0">
                <a:solidFill>
                  <a:schemeClr val="tx1"/>
                </a:solidFill>
              </a:rPr>
              <a:t>部定課程</a:t>
            </a:r>
            <a:r>
              <a:rPr lang="en-US" altLang="zh-TW" sz="4800" cap="none" dirty="0">
                <a:solidFill>
                  <a:schemeClr val="tx1"/>
                </a:solidFill>
              </a:rPr>
              <a:t>)</a:t>
            </a:r>
            <a:r>
              <a:rPr lang="zh-TW" altLang="en-US" sz="4800" cap="none" dirty="0">
                <a:solidFill>
                  <a:schemeClr val="tx1"/>
                </a:solidFill>
              </a:rPr>
              <a:t>課程評鑑</a:t>
            </a:r>
            <a:br>
              <a:rPr lang="en-US" altLang="zh-TW" sz="4800" cap="none" dirty="0">
                <a:solidFill>
                  <a:schemeClr val="tx1"/>
                </a:solidFill>
              </a:rPr>
            </a:br>
            <a:r>
              <a:rPr lang="en-US" altLang="zh-TW" sz="4800" cap="none" dirty="0">
                <a:solidFill>
                  <a:srgbClr val="FF0000"/>
                </a:solidFill>
              </a:rPr>
              <a:t>(</a:t>
            </a:r>
            <a:r>
              <a:rPr lang="zh-TW" altLang="en-US" sz="4800" cap="none" dirty="0">
                <a:solidFill>
                  <a:srgbClr val="FF0000"/>
                </a:solidFill>
              </a:rPr>
              <a:t>各校分享</a:t>
            </a:r>
            <a:r>
              <a:rPr lang="en-US" altLang="zh-TW" sz="4800" cap="none" dirty="0">
                <a:solidFill>
                  <a:srgbClr val="FF0000"/>
                </a:solidFill>
              </a:rPr>
              <a:t>15</a:t>
            </a:r>
            <a:r>
              <a:rPr lang="zh-TW" altLang="en-US" sz="4800" cap="none" dirty="0">
                <a:solidFill>
                  <a:srgbClr val="FF0000"/>
                </a:solidFill>
              </a:rPr>
              <a:t>分鐘</a:t>
            </a:r>
            <a:r>
              <a:rPr lang="en-US" altLang="zh-TW" sz="4800" cap="none" dirty="0">
                <a:solidFill>
                  <a:srgbClr val="FF0000"/>
                </a:solidFill>
              </a:rPr>
              <a:t>)</a:t>
            </a:r>
            <a:endParaRPr lang="zh-TW" altLang="en-US" sz="4800" cap="none" dirty="0">
              <a:solidFill>
                <a:srgbClr val="FF0000"/>
              </a:solidFill>
            </a:endParaRPr>
          </a:p>
        </p:txBody>
      </p:sp>
      <p:sp>
        <p:nvSpPr>
          <p:cNvPr id="3" name="副標題 2">
            <a:extLst>
              <a:ext uri="{FF2B5EF4-FFF2-40B4-BE49-F238E27FC236}">
                <a16:creationId xmlns:a16="http://schemas.microsoft.com/office/drawing/2014/main" id="{3FC7BD98-5486-489C-BAA0-A69CEFF691B3}"/>
              </a:ext>
            </a:extLst>
          </p:cNvPr>
          <p:cNvSpPr>
            <a:spLocks noGrp="1"/>
          </p:cNvSpPr>
          <p:nvPr>
            <p:ph type="subTitle" idx="1"/>
          </p:nvPr>
        </p:nvSpPr>
        <p:spPr>
          <a:xfrm>
            <a:off x="1709530" y="5598293"/>
            <a:ext cx="8767860" cy="744842"/>
          </a:xfrm>
        </p:spPr>
        <p:txBody>
          <a:bodyPr rtlCol="0">
            <a:normAutofit/>
          </a:bodyPr>
          <a:lstStyle/>
          <a:p>
            <a:pPr rtl="0"/>
            <a:r>
              <a:rPr lang="zh-TW" altLang="en-US" sz="2800" b="1" dirty="0">
                <a:latin typeface="Microsoft YaHei" panose="020B0503020204020204" pitchFamily="34" charset="-122"/>
                <a:ea typeface="Microsoft YaHei" panose="020B0503020204020204" pitchFamily="34" charset="-122"/>
              </a:rPr>
              <a:t>學校名稱</a:t>
            </a:r>
          </a:p>
        </p:txBody>
      </p:sp>
      <p:sp>
        <p:nvSpPr>
          <p:cNvPr id="6" name="標題 1">
            <a:extLst>
              <a:ext uri="{FF2B5EF4-FFF2-40B4-BE49-F238E27FC236}">
                <a16:creationId xmlns:a16="http://schemas.microsoft.com/office/drawing/2014/main" id="{2FE991A3-EC0D-45AA-81BB-3185B84B3BBA}"/>
              </a:ext>
            </a:extLst>
          </p:cNvPr>
          <p:cNvSpPr txBox="1">
            <a:spLocks/>
          </p:cNvSpPr>
          <p:nvPr/>
        </p:nvSpPr>
        <p:spPr>
          <a:xfrm>
            <a:off x="1109980" y="3831059"/>
            <a:ext cx="9966960" cy="1325880"/>
          </a:xfrm>
          <a:prstGeom prst="rect">
            <a:avLst/>
          </a:prstGeom>
        </p:spPr>
        <p:txBody>
          <a:bodyPr vert="horz" lIns="91440" tIns="45720" rIns="91440" bIns="45720" rtlCol="0" anchor="b">
            <a:normAutofit fontScale="97500"/>
          </a:bodyPr>
          <a:lstStyle>
            <a:lvl1pPr algn="ctr" defTabSz="914400" rtl="0" eaLnBrk="1" latinLnBrk="0" hangingPunct="1">
              <a:lnSpc>
                <a:spcPct val="85000"/>
              </a:lnSpc>
              <a:spcBef>
                <a:spcPct val="0"/>
              </a:spcBef>
              <a:buNone/>
              <a:defRPr sz="7200" b="1" kern="1200" cap="all" baseline="0">
                <a:solidFill>
                  <a:srgbClr val="FFFFFF"/>
                </a:solidFill>
                <a:latin typeface="微軟正黑體" panose="020B0604030504040204" pitchFamily="34" charset="-120"/>
                <a:ea typeface="微軟正黑體" panose="020B0604030504040204" pitchFamily="34" charset="-120"/>
                <a:cs typeface="+mj-cs"/>
              </a:defRPr>
            </a:lvl1pPr>
          </a:lstStyle>
          <a:p>
            <a:r>
              <a:rPr lang="zh-TW" altLang="en-US" cap="none" dirty="0">
                <a:solidFill>
                  <a:srgbClr val="FF0000"/>
                </a:solidFill>
                <a:effectLst>
                  <a:outerShdw blurRad="38100" dist="38100" dir="2700000" algn="tl">
                    <a:srgbClr val="000000">
                      <a:alpha val="43137"/>
                    </a:srgbClr>
                  </a:outerShdw>
                </a:effectLst>
              </a:rPr>
              <a:t>課程名稱</a:t>
            </a:r>
          </a:p>
        </p:txBody>
      </p:sp>
      <p:sp>
        <p:nvSpPr>
          <p:cNvPr id="4" name="矩形 3">
            <a:extLst>
              <a:ext uri="{FF2B5EF4-FFF2-40B4-BE49-F238E27FC236}">
                <a16:creationId xmlns:a16="http://schemas.microsoft.com/office/drawing/2014/main" id="{EC75C3B2-2AD7-4FAE-905E-6E933EE76725}"/>
              </a:ext>
            </a:extLst>
          </p:cNvPr>
          <p:cNvSpPr/>
          <p:nvPr/>
        </p:nvSpPr>
        <p:spPr>
          <a:xfrm>
            <a:off x="8567251" y="0"/>
            <a:ext cx="3820277" cy="253916"/>
          </a:xfrm>
          <a:prstGeom prst="rect">
            <a:avLst/>
          </a:prstGeom>
        </p:spPr>
        <p:txBody>
          <a:bodyPr wrap="none">
            <a:spAutoFit/>
          </a:bodyPr>
          <a:lstStyle/>
          <a:p>
            <a:pPr lvl="0" defTabSz="914400">
              <a:defRPr/>
            </a:pPr>
            <a:r>
              <a:rPr lang="zh-TW" altLang="en-US" sz="1050" dirty="0">
                <a:solidFill>
                  <a:srgbClr val="9D3717"/>
                </a:solidFill>
              </a:rPr>
              <a:t>本課程評鑑簡報參考模板由桃園市經國國中高翊峰老師製作</a:t>
            </a:r>
          </a:p>
        </p:txBody>
      </p:sp>
    </p:spTree>
    <p:extLst>
      <p:ext uri="{BB962C8B-B14F-4D97-AF65-F5344CB8AC3E}">
        <p14:creationId xmlns:p14="http://schemas.microsoft.com/office/powerpoint/2010/main" val="834050406"/>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彈性課程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若評鑑部定請刪掉此頁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3943736296"/>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336600"/>
                          </a:solidFill>
                          <a:effectLst/>
                          <a:latin typeface="標楷體" panose="03000509000000000000" pitchFamily="65" charset="-120"/>
                          <a:ea typeface="標楷體" panose="03000509000000000000" pitchFamily="65" charset="-120"/>
                        </a:rPr>
                        <a:t>課</a:t>
                      </a:r>
                      <a:br>
                        <a:rPr lang="en-US" altLang="zh-TW" sz="2400" b="1" dirty="0">
                          <a:solidFill>
                            <a:srgbClr val="336600"/>
                          </a:solidFill>
                          <a:effectLst/>
                          <a:latin typeface="標楷體" panose="03000509000000000000" pitchFamily="65" charset="-120"/>
                          <a:ea typeface="標楷體" panose="03000509000000000000" pitchFamily="65" charset="-120"/>
                        </a:rPr>
                      </a:br>
                      <a:r>
                        <a:rPr lang="zh-TW" sz="2400" b="1" dirty="0">
                          <a:solidFill>
                            <a:srgbClr val="336600"/>
                          </a:solidFill>
                          <a:effectLst/>
                          <a:latin typeface="標楷體" panose="03000509000000000000" pitchFamily="65" charset="-120"/>
                          <a:ea typeface="標楷體" panose="03000509000000000000" pitchFamily="65" charset="-120"/>
                        </a:rPr>
                        <a:t>程</a:t>
                      </a:r>
                      <a:br>
                        <a:rPr lang="en-US" altLang="zh-TW" sz="2400" b="1" dirty="0">
                          <a:solidFill>
                            <a:srgbClr val="336600"/>
                          </a:solidFill>
                          <a:effectLst/>
                          <a:latin typeface="標楷體" panose="03000509000000000000" pitchFamily="65" charset="-120"/>
                          <a:ea typeface="標楷體" panose="03000509000000000000" pitchFamily="65" charset="-120"/>
                        </a:rPr>
                      </a:br>
                      <a:r>
                        <a:rPr lang="zh-TW" altLang="en-US" sz="2400" b="1" dirty="0">
                          <a:solidFill>
                            <a:srgbClr val="336600"/>
                          </a:solidFill>
                          <a:effectLst/>
                          <a:latin typeface="標楷體" panose="03000509000000000000" pitchFamily="65" charset="-120"/>
                          <a:ea typeface="標楷體" panose="03000509000000000000" pitchFamily="65" charset="-120"/>
                        </a:rPr>
                        <a:t>效果</a:t>
                      </a:r>
                      <a:endParaRPr lang="zh-TW" sz="2400" b="1" dirty="0">
                        <a:solidFill>
                          <a:srgbClr val="336600"/>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r>
                        <a:rPr lang="en-US" altLang="zh-TW" sz="2400" dirty="0">
                          <a:effectLst/>
                          <a:latin typeface="標楷體" panose="03000509000000000000" pitchFamily="65" charset="-120"/>
                          <a:ea typeface="標楷體" panose="03000509000000000000" pitchFamily="65" charset="-120"/>
                        </a:rPr>
                        <a:t>21</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目標達成</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21.1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學生於各彈性學習課程之學習結果表現，能符合課程設計之預期課程目標。</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en-US" alt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□教學實施後，學生學習結果表現能達成預期課程目標。</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22.</a:t>
                      </a:r>
                    </a:p>
                    <a:p>
                      <a:pPr algn="ctr">
                        <a:spcAft>
                          <a:spcPts val="0"/>
                        </a:spcAft>
                      </a:pPr>
                      <a:r>
                        <a:rPr lang="zh-TW" altLang="en-US" sz="2400" dirty="0">
                          <a:effectLst/>
                          <a:latin typeface="標楷體" panose="03000509000000000000" pitchFamily="65" charset="-120"/>
                          <a:ea typeface="標楷體" panose="03000509000000000000" pitchFamily="65" charset="-120"/>
                        </a:rPr>
                        <a:t>持續進展</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22.1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學生於各類彈性學習課程之學習成就表現，具持續進展之現象。</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□教學實施後學生學習結果表現具有持續進展的現象</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40374765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部定課程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若評鑑彈課請刪掉此頁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1990395787"/>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0000FF"/>
                          </a:solidFill>
                          <a:effectLst/>
                          <a:latin typeface="標楷體" panose="03000509000000000000" pitchFamily="65" charset="-120"/>
                          <a:ea typeface="標楷體" panose="03000509000000000000" pitchFamily="65" charset="-120"/>
                        </a:rPr>
                        <a:t>課</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程</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設</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en-US" altLang="zh-TW" sz="2400" dirty="0">
                          <a:effectLst/>
                          <a:latin typeface="標楷體" panose="03000509000000000000" pitchFamily="65" charset="-120"/>
                          <a:ea typeface="標楷體" panose="03000509000000000000" pitchFamily="65" charset="-120"/>
                        </a:rPr>
                        <a:t>5</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sz="2400" dirty="0">
                          <a:effectLst/>
                          <a:latin typeface="標楷體" panose="03000509000000000000" pitchFamily="65" charset="-120"/>
                          <a:ea typeface="標楷體" panose="03000509000000000000" pitchFamily="65" charset="-120"/>
                        </a:rPr>
                        <a:t>素養</a:t>
                      </a:r>
                    </a:p>
                    <a:p>
                      <a:pPr algn="ctr">
                        <a:spcAft>
                          <a:spcPts val="0"/>
                        </a:spcAft>
                      </a:pPr>
                      <a:r>
                        <a:rPr lang="zh-TW" sz="2400" dirty="0">
                          <a:effectLst/>
                          <a:latin typeface="標楷體" panose="03000509000000000000" pitchFamily="65" charset="-120"/>
                          <a:ea typeface="標楷體" panose="03000509000000000000" pitchFamily="65" charset="-120"/>
                        </a:rPr>
                        <a:t>導向</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sz="1800" kern="100" dirty="0">
                          <a:effectLst/>
                          <a:latin typeface="標楷體" panose="03000509000000000000" pitchFamily="65" charset="-120"/>
                          <a:ea typeface="標楷體" panose="03000509000000000000" pitchFamily="65" charset="-120"/>
                          <a:cs typeface="Times New Roman" panose="02020603050405020304" pitchFamily="18" charset="0"/>
                        </a:rPr>
                        <a:t>5.1</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教學單元</a:t>
                      </a:r>
                      <a:r>
                        <a:rPr lang="en-US"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主題及教學重點之規劃，能完整納入課綱中本教育階段納入之學習重點，包括學習內容及學習表現，以有效促進核心素養之達成。</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zh-TW" sz="1600" kern="1200" dirty="0">
                          <a:solidFill>
                            <a:schemeClr val="dk1"/>
                          </a:solidFill>
                          <a:effectLst/>
                          <a:latin typeface="標楷體" panose="03000509000000000000" pitchFamily="65" charset="-120"/>
                          <a:ea typeface="標楷體" panose="03000509000000000000" pitchFamily="65" charset="-120"/>
                          <a:cs typeface="+mn-cs"/>
                        </a:rPr>
                        <a:t>□課程設計符合本教 育階段學習重點</a:t>
                      </a:r>
                    </a:p>
                    <a:p>
                      <a:r>
                        <a:rPr lang="zh-TW" altLang="zh-TW" sz="1600" kern="1200" dirty="0">
                          <a:solidFill>
                            <a:schemeClr val="dk1"/>
                          </a:solidFill>
                          <a:effectLst/>
                          <a:latin typeface="標楷體" panose="03000509000000000000" pitchFamily="65" charset="-120"/>
                          <a:ea typeface="標楷體" panose="03000509000000000000" pitchFamily="65" charset="-120"/>
                          <a:cs typeface="+mn-cs"/>
                        </a:rPr>
                        <a:t>□課程設計能促進核心素養之達成</a:t>
                      </a: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vMerge="1">
                  <a:txBody>
                    <a:bodyPr/>
                    <a:lstStyle/>
                    <a:p>
                      <a:endParaRPr lang="zh-TW" altLang="en-US"/>
                    </a:p>
                  </a:txBody>
                  <a:tcPr/>
                </a:tc>
                <a:tc>
                  <a:txBody>
                    <a:bodyPr/>
                    <a:lstStyle/>
                    <a:p>
                      <a:pPr marL="209550" indent="-209550" algn="just">
                        <a:spcAft>
                          <a:spcPts val="0"/>
                        </a:spcAft>
                      </a:pPr>
                      <a:r>
                        <a:rPr lang="en-US" sz="1800" kern="100" dirty="0">
                          <a:effectLst/>
                          <a:latin typeface="標楷體" panose="03000509000000000000" pitchFamily="65" charset="-120"/>
                          <a:ea typeface="標楷體" panose="03000509000000000000" pitchFamily="65" charset="-120"/>
                          <a:cs typeface="Times New Roman" panose="02020603050405020304" pitchFamily="18" charset="0"/>
                        </a:rPr>
                        <a:t>5.2</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領域</a:t>
                      </a:r>
                      <a:r>
                        <a:rPr lang="en-US"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科目內各單元</a:t>
                      </a:r>
                      <a:r>
                        <a:rPr lang="en-US"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主題之教學設計，適合學生之能力、興趣及動機，提供學生練習、體驗、思考、探究及整合之充分機會，學習經驗之安排具情境脈絡化、意義化及適性化特徵。</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zh-TW" altLang="en-US"/>
                    </a:p>
                  </a:txBody>
                  <a:tcPr/>
                </a:tc>
                <a:tc>
                  <a:txBody>
                    <a:bodyPr/>
                    <a:lstStyle/>
                    <a:p>
                      <a:r>
                        <a:rPr lang="zh-TW" altLang="zh-TW" sz="1600" kern="1200" dirty="0">
                          <a:solidFill>
                            <a:schemeClr val="dk1"/>
                          </a:solidFill>
                          <a:effectLst/>
                          <a:latin typeface="標楷體" panose="03000509000000000000" pitchFamily="65" charset="-120"/>
                          <a:ea typeface="標楷體" panose="03000509000000000000" pitchFamily="65" charset="-120"/>
                          <a:cs typeface="+mn-cs"/>
                        </a:rPr>
                        <a:t>□教學設計適合學生的能力、興趣和動機</a:t>
                      </a:r>
                    </a:p>
                    <a:p>
                      <a:r>
                        <a:rPr lang="zh-TW" altLang="zh-TW" sz="1600" kern="1200" dirty="0">
                          <a:solidFill>
                            <a:schemeClr val="dk1"/>
                          </a:solidFill>
                          <a:effectLst/>
                          <a:latin typeface="標楷體" panose="03000509000000000000" pitchFamily="65" charset="-120"/>
                          <a:ea typeface="標楷體" panose="03000509000000000000" pitchFamily="65" charset="-120"/>
                          <a:cs typeface="+mn-cs"/>
                        </a:rPr>
                        <a:t>□教學設計提供學生練習、體驗、思考、探究和整合的充分機會</a:t>
                      </a:r>
                    </a:p>
                    <a:p>
                      <a:r>
                        <a:rPr lang="zh-TW" altLang="zh-TW" sz="1600" kern="1200" dirty="0">
                          <a:solidFill>
                            <a:schemeClr val="dk1"/>
                          </a:solidFill>
                          <a:effectLst/>
                          <a:latin typeface="標楷體" panose="03000509000000000000" pitchFamily="65" charset="-120"/>
                          <a:ea typeface="標楷體" panose="03000509000000000000" pitchFamily="65" charset="-120"/>
                          <a:cs typeface="+mn-cs"/>
                        </a:rPr>
                        <a:t>□學習經驗的安排具情境脈絡化、意義化及適性化特徵</a:t>
                      </a: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123065064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部定課程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若評鑑彈課請刪掉此頁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349596897"/>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0000FF"/>
                          </a:solidFill>
                          <a:effectLst/>
                          <a:latin typeface="標楷體" panose="03000509000000000000" pitchFamily="65" charset="-120"/>
                          <a:ea typeface="標楷體" panose="03000509000000000000" pitchFamily="65" charset="-120"/>
                        </a:rPr>
                        <a:t>課</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程</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設</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6.</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內容結構</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6.2</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同一學習階段內各教學單元</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主題彼此間符合順序性、繼續性及統整性之課程組織原則。</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□教學單元</a:t>
                      </a:r>
                      <a:r>
                        <a:rPr lang="en-US" altLang="zh-TW" sz="16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dk1"/>
                          </a:solidFill>
                          <a:effectLst/>
                          <a:latin typeface="標楷體" panose="03000509000000000000" pitchFamily="65" charset="-120"/>
                          <a:ea typeface="標楷體" panose="03000509000000000000" pitchFamily="65" charset="-120"/>
                          <a:cs typeface="+mn-cs"/>
                        </a:rPr>
                        <a:t>主題具符合順序性、繼續性和統整性</a:t>
                      </a: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7.</a:t>
                      </a:r>
                    </a:p>
                    <a:p>
                      <a:pPr algn="ctr">
                        <a:spcAft>
                          <a:spcPts val="0"/>
                        </a:spcAft>
                      </a:pPr>
                      <a:r>
                        <a:rPr lang="zh-TW" altLang="en-US" sz="2400" dirty="0">
                          <a:effectLst/>
                          <a:latin typeface="標楷體" panose="03000509000000000000" pitchFamily="65" charset="-120"/>
                          <a:ea typeface="標楷體" panose="03000509000000000000" pitchFamily="65" charset="-120"/>
                        </a:rPr>
                        <a:t>邏輯關聯</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7.1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核心素養、能力指標、教學單元</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主題、教學重點、教學時間與進度以及評量方式等，彼此呼應且具邏輯關連。</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□領域</a:t>
                      </a:r>
                      <a:r>
                        <a:rPr lang="en-US" altLang="zh-TW" sz="16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dk1"/>
                          </a:solidFill>
                          <a:effectLst/>
                          <a:latin typeface="標楷體" panose="03000509000000000000" pitchFamily="65" charset="-120"/>
                          <a:ea typeface="標楷體" panose="03000509000000000000" pitchFamily="65" charset="-120"/>
                          <a:cs typeface="+mn-cs"/>
                        </a:rPr>
                        <a:t>科目課程的核心素養、教學單元</a:t>
                      </a:r>
                      <a:r>
                        <a:rPr lang="en-US" altLang="zh-TW" sz="16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dk1"/>
                          </a:solidFill>
                          <a:effectLst/>
                          <a:latin typeface="標楷體" panose="03000509000000000000" pitchFamily="65" charset="-120"/>
                          <a:ea typeface="標楷體" panose="03000509000000000000" pitchFamily="65" charset="-120"/>
                          <a:cs typeface="+mn-cs"/>
                        </a:rPr>
                        <a:t>主題等具邏輯關連</a:t>
                      </a: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181328139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部定課程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若評鑑彈課請刪掉此頁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1537713490"/>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chemeClr val="accent2">
                              <a:lumMod val="75000"/>
                            </a:schemeClr>
                          </a:solidFill>
                          <a:effectLst/>
                          <a:latin typeface="標楷體" panose="03000509000000000000" pitchFamily="65" charset="-120"/>
                          <a:ea typeface="標楷體" panose="03000509000000000000" pitchFamily="65" charset="-120"/>
                        </a:rPr>
                        <a:t>課</a:t>
                      </a:r>
                      <a:br>
                        <a:rPr lang="en-US" altLang="zh-TW" sz="2400" b="1" dirty="0">
                          <a:solidFill>
                            <a:schemeClr val="accent2">
                              <a:lumMod val="75000"/>
                            </a:schemeClr>
                          </a:solidFill>
                          <a:effectLst/>
                          <a:latin typeface="標楷體" panose="03000509000000000000" pitchFamily="65" charset="-120"/>
                          <a:ea typeface="標楷體" panose="03000509000000000000" pitchFamily="65" charset="-120"/>
                        </a:rPr>
                      </a:br>
                      <a:r>
                        <a:rPr lang="zh-TW" sz="2400" b="1" dirty="0">
                          <a:solidFill>
                            <a:schemeClr val="accent2">
                              <a:lumMod val="75000"/>
                            </a:schemeClr>
                          </a:solidFill>
                          <a:effectLst/>
                          <a:latin typeface="標楷體" panose="03000509000000000000" pitchFamily="65" charset="-120"/>
                          <a:ea typeface="標楷體" panose="03000509000000000000" pitchFamily="65" charset="-120"/>
                        </a:rPr>
                        <a:t>程</a:t>
                      </a:r>
                      <a:br>
                        <a:rPr lang="en-US" altLang="zh-TW" sz="2400" b="1" dirty="0">
                          <a:solidFill>
                            <a:schemeClr val="accent2">
                              <a:lumMod val="75000"/>
                            </a:schemeClr>
                          </a:solidFill>
                          <a:effectLst/>
                          <a:latin typeface="標楷體" panose="03000509000000000000" pitchFamily="65" charset="-120"/>
                          <a:ea typeface="標楷體" panose="03000509000000000000" pitchFamily="65" charset="-120"/>
                        </a:rPr>
                      </a:br>
                      <a:r>
                        <a:rPr lang="zh-TW" altLang="en-US" sz="2400" b="1" dirty="0">
                          <a:solidFill>
                            <a:schemeClr val="accent2">
                              <a:lumMod val="75000"/>
                            </a:schemeClr>
                          </a:solidFill>
                          <a:effectLst/>
                          <a:latin typeface="標楷體" panose="03000509000000000000" pitchFamily="65" charset="-120"/>
                          <a:ea typeface="標楷體" panose="03000509000000000000" pitchFamily="65" charset="-120"/>
                        </a:rPr>
                        <a:t>實施</a:t>
                      </a:r>
                      <a:endParaRPr lang="zh-TW" sz="2400" b="1" dirty="0">
                        <a:solidFill>
                          <a:schemeClr val="accent2">
                            <a:lumMod val="75000"/>
                          </a:schemeClr>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r>
                        <a:rPr lang="en-US" altLang="zh-TW" sz="2400" dirty="0">
                          <a:effectLst/>
                          <a:latin typeface="標楷體" panose="03000509000000000000" pitchFamily="65" charset="-120"/>
                          <a:ea typeface="標楷體" panose="03000509000000000000" pitchFamily="65" charset="-120"/>
                        </a:rPr>
                        <a:t>17</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教學實施</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17.2</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教師能視課程內容、教學目標、學習重點、學生特質及資源條件，採用相應合適之多元教學策略，並重視教學過程之適性化。</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□依課程內容、學生特質採用相應合適之多 元教學策略</a:t>
                      </a:r>
                    </a:p>
                    <a:p>
                      <a:r>
                        <a:rPr lang="en-US" altLang="zh-TW" sz="16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dk1"/>
                          </a:solidFill>
                          <a:effectLst/>
                          <a:latin typeface="標楷體" panose="03000509000000000000" pitchFamily="65" charset="-120"/>
                          <a:ea typeface="標楷體" panose="03000509000000000000" pitchFamily="65" charset="-120"/>
                          <a:cs typeface="+mn-cs"/>
                        </a:rPr>
                        <a:t>學習策略）</a:t>
                      </a:r>
                    </a:p>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□能依學生能力實施適性化教學</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18.</a:t>
                      </a:r>
                    </a:p>
                    <a:p>
                      <a:pPr algn="ctr">
                        <a:spcAft>
                          <a:spcPts val="0"/>
                        </a:spcAft>
                      </a:pPr>
                      <a:r>
                        <a:rPr lang="zh-TW" altLang="en-US" sz="2400" dirty="0">
                          <a:effectLst/>
                          <a:latin typeface="標楷體" panose="03000509000000000000" pitchFamily="65" charset="-120"/>
                          <a:ea typeface="標楷體" panose="03000509000000000000" pitchFamily="65" charset="-120"/>
                        </a:rPr>
                        <a:t>評量回饋</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18.1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教師於教學過程之評量或定期學習成就評量之內容及方法，能掌握課綱及課程計畫規劃之核心素養、能力指標、學習內容與學習表現，並根據評量結果進行學習輔導或教學調整。</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□教學評量掌握課程計畫規劃之核心素養、學習內容與學  習表現</a:t>
                      </a:r>
                    </a:p>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□根據評量結果進行學生學習輔導或教學調整</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1195306118"/>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bg>
      <p:bgPr>
        <a:solidFill>
          <a:schemeClr val="accent2">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部定課程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若評鑑彈課請刪掉此頁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1973658283"/>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0" marR="0" lvl="0" indent="0" algn="ctr" defTabSz="914400" rtl="0" eaLnBrk="1" fontAlgn="auto" latinLnBrk="0" hangingPunct="1">
                        <a:lnSpc>
                          <a:spcPct val="100000"/>
                        </a:lnSpc>
                        <a:spcBef>
                          <a:spcPts val="0"/>
                        </a:spcBef>
                        <a:spcAft>
                          <a:spcPts val="1200"/>
                        </a:spcAft>
                        <a:buClrTx/>
                        <a:buSzTx/>
                        <a:buFontTx/>
                        <a:buNone/>
                        <a:tabLst/>
                        <a:defRPr/>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336600"/>
                          </a:solidFill>
                          <a:effectLst/>
                          <a:latin typeface="標楷體" panose="03000509000000000000" pitchFamily="65" charset="-120"/>
                          <a:ea typeface="標楷體" panose="03000509000000000000" pitchFamily="65" charset="-120"/>
                        </a:rPr>
                        <a:t>課</a:t>
                      </a:r>
                      <a:br>
                        <a:rPr lang="en-US" altLang="zh-TW" sz="2400" b="1" dirty="0">
                          <a:solidFill>
                            <a:srgbClr val="336600"/>
                          </a:solidFill>
                          <a:effectLst/>
                          <a:latin typeface="標楷體" panose="03000509000000000000" pitchFamily="65" charset="-120"/>
                          <a:ea typeface="標楷體" panose="03000509000000000000" pitchFamily="65" charset="-120"/>
                        </a:rPr>
                      </a:br>
                      <a:r>
                        <a:rPr lang="zh-TW" sz="2400" b="1" dirty="0">
                          <a:solidFill>
                            <a:srgbClr val="336600"/>
                          </a:solidFill>
                          <a:effectLst/>
                          <a:latin typeface="標楷體" panose="03000509000000000000" pitchFamily="65" charset="-120"/>
                          <a:ea typeface="標楷體" panose="03000509000000000000" pitchFamily="65" charset="-120"/>
                        </a:rPr>
                        <a:t>程</a:t>
                      </a:r>
                      <a:br>
                        <a:rPr lang="en-US" altLang="zh-TW" sz="2400" b="1" dirty="0">
                          <a:solidFill>
                            <a:srgbClr val="336600"/>
                          </a:solidFill>
                          <a:effectLst/>
                          <a:latin typeface="標楷體" panose="03000509000000000000" pitchFamily="65" charset="-120"/>
                          <a:ea typeface="標楷體" panose="03000509000000000000" pitchFamily="65" charset="-120"/>
                        </a:rPr>
                      </a:br>
                      <a:r>
                        <a:rPr lang="zh-TW" altLang="en-US" sz="2400" b="1" dirty="0">
                          <a:solidFill>
                            <a:srgbClr val="336600"/>
                          </a:solidFill>
                          <a:effectLst/>
                          <a:latin typeface="標楷體" panose="03000509000000000000" pitchFamily="65" charset="-120"/>
                          <a:ea typeface="標楷體" panose="03000509000000000000" pitchFamily="65" charset="-120"/>
                        </a:rPr>
                        <a:t>效果</a:t>
                      </a:r>
                      <a:endParaRPr lang="zh-TW" sz="2400" b="1" dirty="0">
                        <a:solidFill>
                          <a:srgbClr val="336600"/>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r>
                        <a:rPr lang="en-US" altLang="zh-TW" sz="2400" dirty="0">
                          <a:effectLst/>
                          <a:latin typeface="標楷體" panose="03000509000000000000" pitchFamily="65" charset="-120"/>
                          <a:ea typeface="標楷體" panose="03000509000000000000" pitchFamily="65" charset="-120"/>
                        </a:rPr>
                        <a:t>19</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素養達成</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19.1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各學習階段</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年級學生於各領域的學習結果表現， 能達成各該領域課綱訂定之本教育階段核心素養，並精熟各學習重點。</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□教學實施後學生學習結果表現能達成各學習階段核心素養</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20.</a:t>
                      </a:r>
                    </a:p>
                    <a:p>
                      <a:pPr algn="ctr">
                        <a:spcAft>
                          <a:spcPts val="0"/>
                        </a:spcAft>
                      </a:pPr>
                      <a:r>
                        <a:rPr lang="zh-TW" altLang="en-US" sz="2400" dirty="0">
                          <a:effectLst/>
                          <a:latin typeface="標楷體" panose="03000509000000000000" pitchFamily="65" charset="-120"/>
                          <a:ea typeface="標楷體" panose="03000509000000000000" pitchFamily="65" charset="-120"/>
                        </a:rPr>
                        <a:t>持續進展</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20.1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學生在各領域之學習結果表現，於各年級和學習階段具有持續進展的現象。</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□教學實施後學生學習結果表現具有持續進展的現象</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34436507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bg>
      <p:bgPr>
        <a:solidFill>
          <a:srgbClr val="CFAFE7"/>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4288353"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三、評鑑結果運用</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sp>
        <p:nvSpPr>
          <p:cNvPr id="7" name="文字方塊 6">
            <a:extLst>
              <a:ext uri="{FF2B5EF4-FFF2-40B4-BE49-F238E27FC236}">
                <a16:creationId xmlns:a16="http://schemas.microsoft.com/office/drawing/2014/main" id="{4018E1AB-4420-4B04-9EB0-FD48A761DFD9}"/>
              </a:ext>
            </a:extLst>
          </p:cNvPr>
          <p:cNvSpPr txBox="1"/>
          <p:nvPr/>
        </p:nvSpPr>
        <p:spPr>
          <a:xfrm>
            <a:off x="629770" y="1035056"/>
            <a:ext cx="10158550" cy="523220"/>
          </a:xfrm>
          <a:prstGeom prst="rect">
            <a:avLst/>
          </a:prstGeom>
          <a:noFill/>
        </p:spPr>
        <p:txBody>
          <a:bodyPr wrap="none" rtlCol="0">
            <a:spAutoFit/>
          </a:bodyPr>
          <a:lstStyle/>
          <a:p>
            <a:pPr algn="ctr"/>
            <a:r>
              <a:rPr lang="en-US" altLang="zh-TW" sz="2800" b="1" dirty="0">
                <a:solidFill>
                  <a:srgbClr val="FF66FF"/>
                </a:solidFill>
                <a:latin typeface="Microsoft YaHei" panose="020B0503020204020204" pitchFamily="34" charset="-122"/>
                <a:ea typeface="Microsoft YaHei" panose="020B0503020204020204" pitchFamily="34" charset="-122"/>
              </a:rPr>
              <a:t>(</a:t>
            </a:r>
            <a:r>
              <a:rPr lang="zh-TW" altLang="en-US" sz="2800" b="1" dirty="0">
                <a:solidFill>
                  <a:srgbClr val="FF66FF"/>
                </a:solidFill>
                <a:latin typeface="Microsoft YaHei" panose="020B0503020204020204" pitchFamily="34" charset="-122"/>
                <a:ea typeface="Microsoft YaHei" panose="020B0503020204020204" pitchFamily="34" charset="-122"/>
              </a:rPr>
              <a:t>簡單來說就是評鑑完成後的省思，與課程可以再修正的地方</a:t>
            </a:r>
            <a:r>
              <a:rPr lang="en-US" altLang="zh-TW" sz="2800" b="1" dirty="0">
                <a:solidFill>
                  <a:srgbClr val="FF66FF"/>
                </a:solidFill>
                <a:latin typeface="Microsoft YaHei" panose="020B0503020204020204" pitchFamily="34" charset="-122"/>
                <a:ea typeface="Microsoft YaHei" panose="020B0503020204020204" pitchFamily="34" charset="-122"/>
              </a:rPr>
              <a:t>)</a:t>
            </a:r>
            <a:endParaRPr lang="zh-TW" altLang="en-US" sz="2800" b="1" dirty="0">
              <a:solidFill>
                <a:srgbClr val="FF66F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113551019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4801314"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一、評鑑對象與目標</a:t>
            </a:r>
          </a:p>
        </p:txBody>
      </p:sp>
      <p:sp>
        <p:nvSpPr>
          <p:cNvPr id="9" name="文字方塊 8">
            <a:extLst>
              <a:ext uri="{FF2B5EF4-FFF2-40B4-BE49-F238E27FC236}">
                <a16:creationId xmlns:a16="http://schemas.microsoft.com/office/drawing/2014/main" id="{806D6031-0D5A-45D6-B264-ACF58661144E}"/>
              </a:ext>
            </a:extLst>
          </p:cNvPr>
          <p:cNvSpPr txBox="1"/>
          <p:nvPr/>
        </p:nvSpPr>
        <p:spPr>
          <a:xfrm>
            <a:off x="846806" y="946388"/>
            <a:ext cx="4849404" cy="954107"/>
          </a:xfrm>
          <a:prstGeom prst="rect">
            <a:avLst/>
          </a:prstGeom>
          <a:noFill/>
        </p:spPr>
        <p:txBody>
          <a:bodyPr wrap="none" rtlCol="0">
            <a:spAutoFit/>
          </a:bodyPr>
          <a:lstStyle/>
          <a:p>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一</a:t>
            </a:r>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評鑑學校：</a:t>
            </a:r>
            <a:r>
              <a:rPr lang="en-US" altLang="zh-TW" sz="3200" dirty="0">
                <a:latin typeface="Microsoft YaHei" panose="020B0503020204020204" pitchFamily="34" charset="-122"/>
                <a:ea typeface="Microsoft YaHei" panose="020B0503020204020204" pitchFamily="34" charset="-122"/>
              </a:rPr>
              <a:t>______</a:t>
            </a:r>
            <a:r>
              <a:rPr lang="zh-TW" altLang="en-US" sz="3200" dirty="0">
                <a:latin typeface="Microsoft YaHei" panose="020B0503020204020204" pitchFamily="34" charset="-122"/>
                <a:ea typeface="Microsoft YaHei" panose="020B0503020204020204" pitchFamily="34" charset="-122"/>
              </a:rPr>
              <a:t>國中</a:t>
            </a:r>
            <a:endParaRPr lang="en-US" altLang="zh-TW" sz="3200" dirty="0">
              <a:latin typeface="Microsoft YaHei" panose="020B0503020204020204" pitchFamily="34" charset="-122"/>
              <a:ea typeface="Microsoft YaHei" panose="020B0503020204020204" pitchFamily="34" charset="-122"/>
            </a:endParaRPr>
          </a:p>
          <a:p>
            <a:r>
              <a:rPr lang="zh-TW" altLang="en-US" sz="2400" i="1" dirty="0">
                <a:solidFill>
                  <a:srgbClr val="FF66FF"/>
                </a:solidFill>
                <a:latin typeface="Microsoft YaHei" panose="020B0503020204020204" pitchFamily="34" charset="-122"/>
                <a:ea typeface="Microsoft YaHei" panose="020B0503020204020204" pitchFamily="34" charset="-122"/>
              </a:rPr>
              <a:t>     </a:t>
            </a:r>
            <a:endParaRPr lang="en-US" altLang="zh-TW" sz="2400" dirty="0">
              <a:solidFill>
                <a:srgbClr val="FF66FF"/>
              </a:solidFill>
              <a:latin typeface="Microsoft YaHei" panose="020B0503020204020204" pitchFamily="34" charset="-122"/>
              <a:ea typeface="Microsoft YaHei" panose="020B0503020204020204" pitchFamily="34" charset="-122"/>
            </a:endParaRPr>
          </a:p>
        </p:txBody>
      </p:sp>
      <p:sp>
        <p:nvSpPr>
          <p:cNvPr id="10" name="文字方塊 9">
            <a:extLst>
              <a:ext uri="{FF2B5EF4-FFF2-40B4-BE49-F238E27FC236}">
                <a16:creationId xmlns:a16="http://schemas.microsoft.com/office/drawing/2014/main" id="{C506BB2C-743B-4BD9-BCB1-AFCE5133976C}"/>
              </a:ext>
            </a:extLst>
          </p:cNvPr>
          <p:cNvSpPr txBox="1"/>
          <p:nvPr/>
        </p:nvSpPr>
        <p:spPr>
          <a:xfrm>
            <a:off x="846806" y="1835621"/>
            <a:ext cx="2922595" cy="584775"/>
          </a:xfrm>
          <a:prstGeom prst="rect">
            <a:avLst/>
          </a:prstGeom>
          <a:noFill/>
        </p:spPr>
        <p:txBody>
          <a:bodyPr wrap="none" rtlCol="0">
            <a:spAutoFit/>
          </a:bodyPr>
          <a:lstStyle/>
          <a:p>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二</a:t>
            </a:r>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評鑑課程：</a:t>
            </a:r>
            <a:endParaRPr lang="en-US" altLang="zh-TW" sz="3200" dirty="0">
              <a:latin typeface="Microsoft YaHei" panose="020B0503020204020204" pitchFamily="34" charset="-122"/>
              <a:ea typeface="Microsoft YaHei" panose="020B0503020204020204" pitchFamily="34" charset="-122"/>
            </a:endParaRPr>
          </a:p>
        </p:txBody>
      </p:sp>
      <p:graphicFrame>
        <p:nvGraphicFramePr>
          <p:cNvPr id="11" name="表格 10">
            <a:extLst>
              <a:ext uri="{FF2B5EF4-FFF2-40B4-BE49-F238E27FC236}">
                <a16:creationId xmlns:a16="http://schemas.microsoft.com/office/drawing/2014/main" id="{DE99D02E-26D2-45C4-9BF0-492267C08982}"/>
              </a:ext>
            </a:extLst>
          </p:cNvPr>
          <p:cNvGraphicFramePr>
            <a:graphicFrameLocks noGrp="1"/>
          </p:cNvGraphicFramePr>
          <p:nvPr>
            <p:extLst>
              <p:ext uri="{D42A27DB-BD31-4B8C-83A1-F6EECF244321}">
                <p14:modId xmlns:p14="http://schemas.microsoft.com/office/powerpoint/2010/main" val="475088407"/>
              </p:ext>
            </p:extLst>
          </p:nvPr>
        </p:nvGraphicFramePr>
        <p:xfrm>
          <a:off x="1127579" y="2519713"/>
          <a:ext cx="9619310" cy="3472748"/>
        </p:xfrm>
        <a:graphic>
          <a:graphicData uri="http://schemas.openxmlformats.org/drawingml/2006/table">
            <a:tbl>
              <a:tblPr firstRow="1" bandRow="1">
                <a:tableStyleId>{5C22544A-7EE6-4342-B048-85BDC9FD1C3A}</a:tableStyleId>
              </a:tblPr>
              <a:tblGrid>
                <a:gridCol w="2130803">
                  <a:extLst>
                    <a:ext uri="{9D8B030D-6E8A-4147-A177-3AD203B41FA5}">
                      <a16:colId xmlns:a16="http://schemas.microsoft.com/office/drawing/2014/main" val="2728419524"/>
                    </a:ext>
                  </a:extLst>
                </a:gridCol>
                <a:gridCol w="7488507">
                  <a:extLst>
                    <a:ext uri="{9D8B030D-6E8A-4147-A177-3AD203B41FA5}">
                      <a16:colId xmlns:a16="http://schemas.microsoft.com/office/drawing/2014/main" val="709853612"/>
                    </a:ext>
                  </a:extLst>
                </a:gridCol>
              </a:tblGrid>
              <a:tr h="704126">
                <a:tc>
                  <a:txBody>
                    <a:bodyPr/>
                    <a:lstStyle/>
                    <a:p>
                      <a:pPr algn="ctr"/>
                      <a:endParaRPr lang="zh-TW" altLang="en-US" dirty="0">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r>
                        <a:rPr lang="zh-TW" altLang="en-US" sz="2800" dirty="0">
                          <a:latin typeface="Microsoft YaHei" panose="020B0503020204020204" pitchFamily="34" charset="-122"/>
                          <a:ea typeface="Microsoft YaHei" panose="020B0503020204020204" pitchFamily="34" charset="-122"/>
                        </a:rPr>
                        <a:t>科目名稱</a:t>
                      </a:r>
                      <a:r>
                        <a:rPr lang="en-US" altLang="zh-TW" sz="2800" dirty="0">
                          <a:latin typeface="Microsoft YaHei" panose="020B0503020204020204" pitchFamily="34" charset="-122"/>
                          <a:ea typeface="Microsoft YaHei" panose="020B0503020204020204" pitchFamily="34" charset="-122"/>
                        </a:rPr>
                        <a:t>/</a:t>
                      </a:r>
                      <a:r>
                        <a:rPr lang="zh-TW" altLang="en-US" sz="2800" dirty="0">
                          <a:latin typeface="Microsoft YaHei" panose="020B0503020204020204" pitchFamily="34" charset="-122"/>
                          <a:ea typeface="Microsoft YaHei" panose="020B0503020204020204" pitchFamily="34" charset="-122"/>
                        </a:rPr>
                        <a:t>年段</a:t>
                      </a:r>
                      <a:endParaRPr lang="en-US" altLang="zh-TW" sz="2800" dirty="0">
                        <a:latin typeface="Microsoft YaHei" panose="020B0503020204020204" pitchFamily="34" charset="-122"/>
                        <a:ea typeface="Microsoft YaHei" panose="020B0503020204020204" pitchFamily="34" charset="-122"/>
                      </a:endParaRPr>
                    </a:p>
                    <a:p>
                      <a:pPr algn="ctr"/>
                      <a:r>
                        <a:rPr lang="en-US" altLang="zh-TW" sz="2000" dirty="0">
                          <a:latin typeface="Microsoft YaHei" panose="020B0503020204020204" pitchFamily="34" charset="-122"/>
                          <a:ea typeface="Microsoft YaHei" panose="020B0503020204020204" pitchFamily="34" charset="-122"/>
                        </a:rPr>
                        <a:t>(</a:t>
                      </a:r>
                      <a:r>
                        <a:rPr lang="zh-TW" altLang="en-US" sz="2000" dirty="0">
                          <a:latin typeface="Microsoft YaHei" panose="020B0503020204020204" pitchFamily="34" charset="-122"/>
                          <a:ea typeface="Microsoft YaHei" panose="020B0503020204020204" pitchFamily="34" charset="-122"/>
                        </a:rPr>
                        <a:t>部定</a:t>
                      </a:r>
                      <a:r>
                        <a:rPr lang="en-US" altLang="zh-TW" sz="2000" dirty="0">
                          <a:latin typeface="Microsoft YaHei" panose="020B0503020204020204" pitchFamily="34" charset="-122"/>
                          <a:ea typeface="Microsoft YaHei" panose="020B0503020204020204" pitchFamily="34" charset="-122"/>
                        </a:rPr>
                        <a:t>/</a:t>
                      </a:r>
                      <a:r>
                        <a:rPr lang="zh-TW" altLang="en-US" sz="2000" dirty="0">
                          <a:latin typeface="Microsoft YaHei" panose="020B0503020204020204" pitchFamily="34" charset="-122"/>
                          <a:ea typeface="Microsoft YaHei" panose="020B0503020204020204" pitchFamily="34" charset="-122"/>
                        </a:rPr>
                        <a:t>彈性課程</a:t>
                      </a:r>
                      <a:r>
                        <a:rPr lang="en-US" altLang="zh-TW" sz="2000" dirty="0">
                          <a:latin typeface="Microsoft YaHei" panose="020B0503020204020204" pitchFamily="34" charset="-122"/>
                          <a:ea typeface="Microsoft YaHei" panose="020B0503020204020204" pitchFamily="34" charset="-122"/>
                        </a:rPr>
                        <a:t>)</a:t>
                      </a:r>
                      <a:endParaRPr lang="zh-TW" altLang="en-US" sz="2000" dirty="0">
                        <a:latin typeface="Microsoft YaHei" panose="020B0503020204020204" pitchFamily="34" charset="-122"/>
                        <a:ea typeface="Microsoft YaHei" panose="020B0503020204020204" pitchFamily="34" charset="-122"/>
                      </a:endParaRP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336600"/>
                    </a:solidFill>
                  </a:tcPr>
                </a:tc>
                <a:extLst>
                  <a:ext uri="{0D108BD9-81ED-4DB2-BD59-A6C34878D82A}">
                    <a16:rowId xmlns:a16="http://schemas.microsoft.com/office/drawing/2014/main" val="880105771"/>
                  </a:ext>
                </a:extLst>
              </a:tr>
              <a:tr h="506870">
                <a:tc>
                  <a:txBody>
                    <a:bodyPr/>
                    <a:lstStyle/>
                    <a:p>
                      <a:pPr algn="ctr"/>
                      <a:r>
                        <a:rPr lang="zh-TW" altLang="en-US" sz="2800" b="1" dirty="0">
                          <a:latin typeface="Microsoft YaHei" panose="020B0503020204020204" pitchFamily="34" charset="-122"/>
                          <a:ea typeface="Microsoft YaHei" panose="020B0503020204020204" pitchFamily="34" charset="-122"/>
                        </a:rPr>
                        <a:t>任教老師</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2400" dirty="0">
                        <a:solidFill>
                          <a:schemeClr val="tx1"/>
                        </a:solidFill>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619843965"/>
                  </a:ext>
                </a:extLst>
              </a:tr>
              <a:tr h="506870">
                <a:tc>
                  <a:txBody>
                    <a:bodyPr/>
                    <a:lstStyle/>
                    <a:p>
                      <a:pPr algn="ctr"/>
                      <a:r>
                        <a:rPr lang="zh-TW" altLang="en-US" sz="2800" b="1" dirty="0">
                          <a:latin typeface="Microsoft YaHei" panose="020B0503020204020204" pitchFamily="34" charset="-122"/>
                          <a:ea typeface="Microsoft YaHei" panose="020B0503020204020204" pitchFamily="34" charset="-122"/>
                        </a:rPr>
                        <a:t>班級數</a:t>
                      </a:r>
                      <a:r>
                        <a:rPr lang="en-US" altLang="zh-TW" sz="2800" b="1" dirty="0">
                          <a:latin typeface="Microsoft YaHei" panose="020B0503020204020204" pitchFamily="34" charset="-122"/>
                          <a:ea typeface="Microsoft YaHei" panose="020B0503020204020204" pitchFamily="34" charset="-122"/>
                        </a:rPr>
                        <a:t>/</a:t>
                      </a:r>
                      <a:r>
                        <a:rPr lang="zh-TW" altLang="en-US" sz="2800" b="1" dirty="0">
                          <a:latin typeface="Microsoft YaHei" panose="020B0503020204020204" pitchFamily="34" charset="-122"/>
                          <a:ea typeface="Microsoft YaHei" panose="020B0503020204020204" pitchFamily="34" charset="-122"/>
                        </a:rPr>
                        <a:t>人數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2400" dirty="0">
                        <a:solidFill>
                          <a:schemeClr val="tx1"/>
                        </a:solidFill>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278538718"/>
                  </a:ext>
                </a:extLst>
              </a:tr>
              <a:tr h="506870">
                <a:tc>
                  <a:txBody>
                    <a:bodyPr/>
                    <a:lstStyle/>
                    <a:p>
                      <a:pPr algn="ctr"/>
                      <a:r>
                        <a:rPr lang="zh-TW" altLang="en-US" sz="2800" b="1" dirty="0">
                          <a:latin typeface="Microsoft YaHei" panose="020B0503020204020204" pitchFamily="34" charset="-122"/>
                          <a:ea typeface="Microsoft YaHei" panose="020B0503020204020204" pitchFamily="34" charset="-122"/>
                        </a:rPr>
                        <a:t>每周節數</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2400" dirty="0">
                        <a:solidFill>
                          <a:schemeClr val="tx1"/>
                        </a:solidFill>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02930937"/>
                  </a:ext>
                </a:extLst>
              </a:tr>
              <a:tr h="547654">
                <a:tc>
                  <a:txBody>
                    <a:bodyPr/>
                    <a:lstStyle/>
                    <a:p>
                      <a:pPr algn="ctr"/>
                      <a:r>
                        <a:rPr lang="zh-TW" altLang="en-US" sz="2800" b="1" dirty="0">
                          <a:latin typeface="Microsoft YaHei" panose="020B0503020204020204" pitchFamily="34" charset="-122"/>
                          <a:ea typeface="Microsoft YaHei" panose="020B0503020204020204" pitchFamily="34" charset="-122"/>
                        </a:rPr>
                        <a:t>學生特性</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2400" dirty="0">
                        <a:solidFill>
                          <a:schemeClr val="tx1"/>
                        </a:solidFill>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3155011279"/>
                  </a:ext>
                </a:extLst>
              </a:tr>
              <a:tr h="547654">
                <a:tc>
                  <a:txBody>
                    <a:bodyPr/>
                    <a:lstStyle/>
                    <a:p>
                      <a:pPr algn="ctr"/>
                      <a:r>
                        <a:rPr lang="zh-TW" altLang="en-US" sz="2800" b="1" dirty="0">
                          <a:latin typeface="Microsoft YaHei" panose="020B0503020204020204" pitchFamily="34" charset="-122"/>
                          <a:ea typeface="Microsoft YaHei" panose="020B0503020204020204" pitchFamily="34" charset="-122"/>
                        </a:rPr>
                        <a:t>評鑑目標</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ctr"/>
                      <a:endParaRPr lang="zh-TW" altLang="en-US" sz="2400" dirty="0">
                        <a:solidFill>
                          <a:schemeClr val="tx1"/>
                        </a:solidFill>
                        <a:latin typeface="Microsoft YaHei" panose="020B0503020204020204" pitchFamily="34" charset="-122"/>
                        <a:ea typeface="Microsoft YaHei" panose="020B0503020204020204" pitchFamily="34" charset="-122"/>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extLst>
                  <a:ext uri="{0D108BD9-81ED-4DB2-BD59-A6C34878D82A}">
                    <a16:rowId xmlns:a16="http://schemas.microsoft.com/office/drawing/2014/main" val="137310153"/>
                  </a:ext>
                </a:extLst>
              </a:tr>
            </a:tbl>
          </a:graphicData>
        </a:graphic>
      </p:graphicFrame>
    </p:spTree>
    <p:extLst>
      <p:ext uri="{BB962C8B-B14F-4D97-AF65-F5344CB8AC3E}">
        <p14:creationId xmlns:p14="http://schemas.microsoft.com/office/powerpoint/2010/main" val="9284743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10"/>
                                        </p:tgtEl>
                                        <p:attrNameLst>
                                          <p:attrName>style.visibility</p:attrName>
                                        </p:attrNameLst>
                                      </p:cBhvr>
                                      <p:to>
                                        <p:strVal val="visible"/>
                                      </p:to>
                                    </p:set>
                                    <p:animEffect transition="in" filter="fade">
                                      <p:cBhvr>
                                        <p:cTn id="12"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P spid="10" grpId="0"/>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4801314"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一、評鑑對象與目標</a:t>
            </a:r>
          </a:p>
        </p:txBody>
      </p:sp>
      <p:sp>
        <p:nvSpPr>
          <p:cNvPr id="9" name="文字方塊 8">
            <a:extLst>
              <a:ext uri="{FF2B5EF4-FFF2-40B4-BE49-F238E27FC236}">
                <a16:creationId xmlns:a16="http://schemas.microsoft.com/office/drawing/2014/main" id="{806D6031-0D5A-45D6-B264-ACF58661144E}"/>
              </a:ext>
            </a:extLst>
          </p:cNvPr>
          <p:cNvSpPr txBox="1"/>
          <p:nvPr/>
        </p:nvSpPr>
        <p:spPr>
          <a:xfrm>
            <a:off x="846806" y="980831"/>
            <a:ext cx="2922595" cy="584775"/>
          </a:xfrm>
          <a:prstGeom prst="rect">
            <a:avLst/>
          </a:prstGeom>
          <a:noFill/>
        </p:spPr>
        <p:txBody>
          <a:bodyPr wrap="none" rtlCol="0">
            <a:spAutoFit/>
          </a:bodyPr>
          <a:lstStyle/>
          <a:p>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三</a:t>
            </a:r>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課程簡介：</a:t>
            </a:r>
            <a:endParaRPr lang="en-US" altLang="zh-TW" sz="2400" i="1" dirty="0">
              <a:solidFill>
                <a:srgbClr val="FF66FF"/>
              </a:solidFill>
              <a:latin typeface="Microsoft YaHei" panose="020B0503020204020204" pitchFamily="34" charset="-122"/>
              <a:ea typeface="Microsoft YaHei" panose="020B0503020204020204" pitchFamily="34" charset="-122"/>
            </a:endParaRPr>
          </a:p>
        </p:txBody>
      </p:sp>
      <p:sp>
        <p:nvSpPr>
          <p:cNvPr id="6" name="文字方塊 5">
            <a:extLst>
              <a:ext uri="{FF2B5EF4-FFF2-40B4-BE49-F238E27FC236}">
                <a16:creationId xmlns:a16="http://schemas.microsoft.com/office/drawing/2014/main" id="{73C6CEEF-FF5B-4BC7-B86C-6E2FEF2FAE77}"/>
              </a:ext>
            </a:extLst>
          </p:cNvPr>
          <p:cNvSpPr txBox="1"/>
          <p:nvPr/>
        </p:nvSpPr>
        <p:spPr>
          <a:xfrm>
            <a:off x="846806" y="1565606"/>
            <a:ext cx="6620723" cy="584775"/>
          </a:xfrm>
          <a:prstGeom prst="rect">
            <a:avLst/>
          </a:prstGeom>
          <a:noFill/>
        </p:spPr>
        <p:txBody>
          <a:bodyPr wrap="none" rtlCol="0">
            <a:spAutoFit/>
          </a:bodyPr>
          <a:lstStyle/>
          <a:p>
            <a:r>
              <a:rPr lang="en-US" altLang="zh-TW" sz="3200" b="1" dirty="0">
                <a:solidFill>
                  <a:srgbClr val="0000FF"/>
                </a:solidFill>
                <a:latin typeface="Microsoft YaHei" panose="020B0503020204020204" pitchFamily="34" charset="-122"/>
                <a:ea typeface="Microsoft YaHei" panose="020B0503020204020204" pitchFamily="34" charset="-122"/>
              </a:rPr>
              <a:t>1.</a:t>
            </a:r>
            <a:r>
              <a:rPr lang="zh-TW" altLang="en-US" sz="3200" b="1" dirty="0">
                <a:solidFill>
                  <a:srgbClr val="0000FF"/>
                </a:solidFill>
                <a:latin typeface="Microsoft YaHei" panose="020B0503020204020204" pitchFamily="34" charset="-122"/>
                <a:ea typeface="Microsoft YaHei" panose="020B0503020204020204" pitchFamily="34" charset="-122"/>
              </a:rPr>
              <a:t>課程設計：</a:t>
            </a:r>
            <a:r>
              <a:rPr lang="en-US" altLang="zh-TW" sz="3200" b="1" dirty="0">
                <a:solidFill>
                  <a:srgbClr val="FF66FF"/>
                </a:solidFill>
                <a:latin typeface="Microsoft YaHei" panose="020B0503020204020204" pitchFamily="34" charset="-122"/>
                <a:ea typeface="Microsoft YaHei" panose="020B0503020204020204" pitchFamily="34" charset="-122"/>
              </a:rPr>
              <a:t>(</a:t>
            </a:r>
            <a:r>
              <a:rPr lang="zh-TW" altLang="en-US" sz="3200" b="1" dirty="0">
                <a:solidFill>
                  <a:srgbClr val="FF66FF"/>
                </a:solidFill>
                <a:latin typeface="Microsoft YaHei" panose="020B0503020204020204" pitchFamily="34" charset="-122"/>
                <a:ea typeface="Microsoft YaHei" panose="020B0503020204020204" pitchFamily="34" charset="-122"/>
              </a:rPr>
              <a:t>寫下課程的主要目標</a:t>
            </a:r>
            <a:r>
              <a:rPr lang="en-US" altLang="zh-TW" sz="3200" b="1" dirty="0">
                <a:solidFill>
                  <a:srgbClr val="FF66FF"/>
                </a:solidFill>
                <a:latin typeface="Microsoft YaHei" panose="020B0503020204020204" pitchFamily="34" charset="-122"/>
                <a:ea typeface="Microsoft YaHei" panose="020B0503020204020204" pitchFamily="34" charset="-122"/>
              </a:rPr>
              <a:t>)</a:t>
            </a:r>
            <a:endParaRPr lang="zh-TW" altLang="en-US" sz="3200" b="1" dirty="0">
              <a:solidFill>
                <a:srgbClr val="FF66FF"/>
              </a:solidFill>
              <a:latin typeface="Microsoft YaHei" panose="020B0503020204020204" pitchFamily="34" charset="-122"/>
              <a:ea typeface="Microsoft YaHei" panose="020B0503020204020204" pitchFamily="34" charset="-122"/>
            </a:endParaRPr>
          </a:p>
        </p:txBody>
      </p:sp>
      <p:sp>
        <p:nvSpPr>
          <p:cNvPr id="7" name="文字方塊 6">
            <a:extLst>
              <a:ext uri="{FF2B5EF4-FFF2-40B4-BE49-F238E27FC236}">
                <a16:creationId xmlns:a16="http://schemas.microsoft.com/office/drawing/2014/main" id="{4018E1AB-4420-4B04-9EB0-FD48A761DFD9}"/>
              </a:ext>
            </a:extLst>
          </p:cNvPr>
          <p:cNvSpPr txBox="1"/>
          <p:nvPr/>
        </p:nvSpPr>
        <p:spPr>
          <a:xfrm>
            <a:off x="1823258" y="2184824"/>
            <a:ext cx="6827520" cy="1955215"/>
          </a:xfrm>
          <a:prstGeom prst="rect">
            <a:avLst/>
          </a:prstGeom>
          <a:noFill/>
        </p:spPr>
        <p:txBody>
          <a:bodyPr wrap="square" rtlCol="0">
            <a:spAutoFit/>
          </a:bodyPr>
          <a:lstStyle/>
          <a:p>
            <a:pPr>
              <a:lnSpc>
                <a:spcPct val="150000"/>
              </a:lnSpc>
            </a:pPr>
            <a:r>
              <a:rPr lang="en-US" altLang="zh-TW" sz="2800" dirty="0">
                <a:solidFill>
                  <a:srgbClr val="FF66FF"/>
                </a:solidFill>
                <a:latin typeface="Microsoft YaHei" panose="020B0503020204020204" pitchFamily="34" charset="-122"/>
                <a:ea typeface="Microsoft YaHei" panose="020B0503020204020204" pitchFamily="34" charset="-122"/>
              </a:rPr>
              <a:t>(1)</a:t>
            </a:r>
            <a:r>
              <a:rPr lang="zh-TW" altLang="en-US" sz="2800" dirty="0">
                <a:solidFill>
                  <a:srgbClr val="FF66FF"/>
                </a:solidFill>
                <a:latin typeface="Microsoft YaHei" panose="020B0503020204020204" pitchFamily="34" charset="-122"/>
                <a:ea typeface="Microsoft YaHei" panose="020B0503020204020204" pitchFamily="34" charset="-122"/>
              </a:rPr>
              <a:t>介紹 </a:t>
            </a:r>
            <a:r>
              <a:rPr lang="en-US" altLang="zh-TW" sz="2800" dirty="0">
                <a:solidFill>
                  <a:srgbClr val="FF66FF"/>
                </a:solidFill>
                <a:latin typeface="Microsoft YaHei" panose="020B0503020204020204" pitchFamily="34" charset="-122"/>
                <a:ea typeface="Microsoft YaHei" panose="020B0503020204020204" pitchFamily="34" charset="-122"/>
              </a:rPr>
              <a:t>……</a:t>
            </a:r>
          </a:p>
          <a:p>
            <a:pPr>
              <a:lnSpc>
                <a:spcPct val="150000"/>
              </a:lnSpc>
            </a:pPr>
            <a:r>
              <a:rPr lang="en-US" altLang="zh-TW" sz="2800" dirty="0">
                <a:solidFill>
                  <a:srgbClr val="FF66FF"/>
                </a:solidFill>
                <a:latin typeface="Microsoft YaHei" panose="020B0503020204020204" pitchFamily="34" charset="-122"/>
                <a:ea typeface="Microsoft YaHei" panose="020B0503020204020204" pitchFamily="34" charset="-122"/>
              </a:rPr>
              <a:t>(2)</a:t>
            </a:r>
            <a:r>
              <a:rPr lang="zh-TW" altLang="en-US" sz="2800" dirty="0">
                <a:solidFill>
                  <a:srgbClr val="FF66FF"/>
                </a:solidFill>
                <a:latin typeface="Microsoft YaHei" panose="020B0503020204020204" pitchFamily="34" charset="-122"/>
                <a:ea typeface="Microsoft YaHei" panose="020B0503020204020204" pitchFamily="34" charset="-122"/>
              </a:rPr>
              <a:t>讓學生了解</a:t>
            </a:r>
            <a:r>
              <a:rPr lang="en-US" altLang="zh-TW" sz="2800" dirty="0">
                <a:solidFill>
                  <a:srgbClr val="FF66FF"/>
                </a:solidFill>
                <a:latin typeface="Microsoft YaHei" panose="020B0503020204020204" pitchFamily="34" charset="-122"/>
                <a:ea typeface="Microsoft YaHei" panose="020B0503020204020204" pitchFamily="34" charset="-122"/>
              </a:rPr>
              <a:t>……</a:t>
            </a:r>
          </a:p>
          <a:p>
            <a:pPr>
              <a:lnSpc>
                <a:spcPct val="150000"/>
              </a:lnSpc>
            </a:pPr>
            <a:r>
              <a:rPr lang="en-US" altLang="zh-TW" sz="2800" dirty="0">
                <a:solidFill>
                  <a:srgbClr val="FF66FF"/>
                </a:solidFill>
                <a:latin typeface="Microsoft YaHei" panose="020B0503020204020204" pitchFamily="34" charset="-122"/>
                <a:ea typeface="Microsoft YaHei" panose="020B0503020204020204" pitchFamily="34" charset="-122"/>
              </a:rPr>
              <a:t>(3)</a:t>
            </a:r>
            <a:r>
              <a:rPr lang="zh-TW" altLang="en-US" sz="2800" dirty="0">
                <a:solidFill>
                  <a:srgbClr val="FF66FF"/>
                </a:solidFill>
                <a:latin typeface="Microsoft YaHei" panose="020B0503020204020204" pitchFamily="34" charset="-122"/>
                <a:ea typeface="Microsoft YaHei" panose="020B0503020204020204" pitchFamily="34" charset="-122"/>
              </a:rPr>
              <a:t>讓學生學會</a:t>
            </a:r>
            <a:r>
              <a:rPr lang="en-US" altLang="zh-TW" sz="2800" dirty="0">
                <a:solidFill>
                  <a:srgbClr val="FF66FF"/>
                </a:solidFill>
                <a:latin typeface="Microsoft YaHei" panose="020B0503020204020204" pitchFamily="34" charset="-122"/>
                <a:ea typeface="Microsoft YaHei" panose="020B0503020204020204" pitchFamily="34" charset="-122"/>
              </a:rPr>
              <a:t>……</a:t>
            </a:r>
            <a:endParaRPr lang="zh-TW" altLang="en-US" sz="2800" dirty="0">
              <a:solidFill>
                <a:srgbClr val="FF66F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322223936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4801314"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一、評鑑對象與目標</a:t>
            </a:r>
          </a:p>
        </p:txBody>
      </p:sp>
      <p:sp>
        <p:nvSpPr>
          <p:cNvPr id="9" name="文字方塊 8">
            <a:extLst>
              <a:ext uri="{FF2B5EF4-FFF2-40B4-BE49-F238E27FC236}">
                <a16:creationId xmlns:a16="http://schemas.microsoft.com/office/drawing/2014/main" id="{806D6031-0D5A-45D6-B264-ACF58661144E}"/>
              </a:ext>
            </a:extLst>
          </p:cNvPr>
          <p:cNvSpPr txBox="1"/>
          <p:nvPr/>
        </p:nvSpPr>
        <p:spPr>
          <a:xfrm>
            <a:off x="846806" y="980831"/>
            <a:ext cx="2512226" cy="584775"/>
          </a:xfrm>
          <a:prstGeom prst="rect">
            <a:avLst/>
          </a:prstGeom>
          <a:noFill/>
        </p:spPr>
        <p:txBody>
          <a:bodyPr wrap="none" rtlCol="0">
            <a:spAutoFit/>
          </a:bodyPr>
          <a:lstStyle/>
          <a:p>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三</a:t>
            </a:r>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課程簡介</a:t>
            </a:r>
            <a:endParaRPr lang="en-US" altLang="zh-TW" sz="2400" i="1" dirty="0">
              <a:solidFill>
                <a:srgbClr val="FF66FF"/>
              </a:solidFill>
              <a:latin typeface="Microsoft YaHei" panose="020B0503020204020204" pitchFamily="34" charset="-122"/>
              <a:ea typeface="Microsoft YaHei" panose="020B0503020204020204" pitchFamily="34" charset="-122"/>
            </a:endParaRPr>
          </a:p>
        </p:txBody>
      </p:sp>
      <p:sp>
        <p:nvSpPr>
          <p:cNvPr id="6" name="文字方塊 5">
            <a:extLst>
              <a:ext uri="{FF2B5EF4-FFF2-40B4-BE49-F238E27FC236}">
                <a16:creationId xmlns:a16="http://schemas.microsoft.com/office/drawing/2014/main" id="{73C6CEEF-FF5B-4BC7-B86C-6E2FEF2FAE77}"/>
              </a:ext>
            </a:extLst>
          </p:cNvPr>
          <p:cNvSpPr txBox="1"/>
          <p:nvPr/>
        </p:nvSpPr>
        <p:spPr>
          <a:xfrm>
            <a:off x="846806" y="1565606"/>
            <a:ext cx="10025501" cy="584775"/>
          </a:xfrm>
          <a:prstGeom prst="rect">
            <a:avLst/>
          </a:prstGeom>
          <a:noFill/>
        </p:spPr>
        <p:txBody>
          <a:bodyPr wrap="none" rtlCol="0">
            <a:spAutoFit/>
          </a:bodyPr>
          <a:lstStyle/>
          <a:p>
            <a:r>
              <a:rPr lang="en-US" altLang="zh-TW" sz="3200" b="1" dirty="0">
                <a:solidFill>
                  <a:srgbClr val="0000FF"/>
                </a:solidFill>
                <a:latin typeface="Microsoft YaHei" panose="020B0503020204020204" pitchFamily="34" charset="-122"/>
                <a:ea typeface="Microsoft YaHei" panose="020B0503020204020204" pitchFamily="34" charset="-122"/>
              </a:rPr>
              <a:t>2.</a:t>
            </a:r>
            <a:r>
              <a:rPr lang="zh-TW" altLang="en-US" sz="3200" b="1" dirty="0">
                <a:solidFill>
                  <a:srgbClr val="0000FF"/>
                </a:solidFill>
                <a:latin typeface="Microsoft YaHei" panose="020B0503020204020204" pitchFamily="34" charset="-122"/>
                <a:ea typeface="Microsoft YaHei" panose="020B0503020204020204" pitchFamily="34" charset="-122"/>
              </a:rPr>
              <a:t>課程實施：</a:t>
            </a:r>
            <a:r>
              <a:rPr lang="en-US" altLang="zh-TW" sz="3200" b="1" dirty="0">
                <a:solidFill>
                  <a:srgbClr val="FF66FF"/>
                </a:solidFill>
                <a:latin typeface="Microsoft YaHei" panose="020B0503020204020204" pitchFamily="34" charset="-122"/>
                <a:ea typeface="Microsoft YaHei" panose="020B0503020204020204" pitchFamily="34" charset="-122"/>
              </a:rPr>
              <a:t> (</a:t>
            </a:r>
            <a:r>
              <a:rPr lang="zh-TW" altLang="en-US" sz="3200" b="1" dirty="0">
                <a:solidFill>
                  <a:srgbClr val="FF66FF"/>
                </a:solidFill>
                <a:latin typeface="Microsoft YaHei" panose="020B0503020204020204" pitchFamily="34" charset="-122"/>
                <a:ea typeface="Microsoft YaHei" panose="020B0503020204020204" pitchFamily="34" charset="-122"/>
              </a:rPr>
              <a:t>分享課程的實施狀況，配合圖片更生動</a:t>
            </a:r>
            <a:r>
              <a:rPr lang="en-US" altLang="zh-TW" sz="3200" b="1" dirty="0">
                <a:solidFill>
                  <a:srgbClr val="FF66FF"/>
                </a:solidFill>
                <a:latin typeface="Microsoft YaHei" panose="020B0503020204020204" pitchFamily="34" charset="-122"/>
                <a:ea typeface="Microsoft YaHei" panose="020B0503020204020204" pitchFamily="34" charset="-122"/>
              </a:rPr>
              <a:t>)</a:t>
            </a:r>
            <a:endParaRPr lang="zh-TW" altLang="en-US" sz="3200" b="1" dirty="0">
              <a:solidFill>
                <a:srgbClr val="0000FF"/>
              </a:solidFill>
              <a:latin typeface="Microsoft YaHei" panose="020B0503020204020204" pitchFamily="34" charset="-122"/>
              <a:ea typeface="Microsoft YaHei" panose="020B0503020204020204" pitchFamily="34" charset="-122"/>
            </a:endParaRPr>
          </a:p>
        </p:txBody>
      </p:sp>
      <p:sp>
        <p:nvSpPr>
          <p:cNvPr id="7" name="文字方塊 6">
            <a:extLst>
              <a:ext uri="{FF2B5EF4-FFF2-40B4-BE49-F238E27FC236}">
                <a16:creationId xmlns:a16="http://schemas.microsoft.com/office/drawing/2014/main" id="{4018E1AB-4420-4B04-9EB0-FD48A761DFD9}"/>
              </a:ext>
            </a:extLst>
          </p:cNvPr>
          <p:cNvSpPr txBox="1"/>
          <p:nvPr/>
        </p:nvSpPr>
        <p:spPr>
          <a:xfrm>
            <a:off x="1061610" y="2184824"/>
            <a:ext cx="10025500" cy="2246769"/>
          </a:xfrm>
          <a:prstGeom prst="rect">
            <a:avLst/>
          </a:prstGeom>
          <a:noFill/>
        </p:spPr>
        <p:txBody>
          <a:bodyPr wrap="square" rtlCol="0">
            <a:spAutoFit/>
          </a:bodyPr>
          <a:lstStyle/>
          <a:p>
            <a:pPr>
              <a:lnSpc>
                <a:spcPct val="150000"/>
              </a:lnSpc>
            </a:pPr>
            <a:r>
              <a:rPr lang="en-US" altLang="zh-TW" sz="2800" dirty="0">
                <a:solidFill>
                  <a:srgbClr val="FF66FF"/>
                </a:solidFill>
                <a:latin typeface="Microsoft YaHei" panose="020B0503020204020204" pitchFamily="34" charset="-122"/>
                <a:ea typeface="Microsoft YaHei" panose="020B0503020204020204" pitchFamily="34" charset="-122"/>
              </a:rPr>
              <a:t>(1)</a:t>
            </a:r>
            <a:r>
              <a:rPr lang="zh-TW" altLang="en-US" sz="2800" dirty="0">
                <a:solidFill>
                  <a:srgbClr val="FF66FF"/>
                </a:solidFill>
                <a:latin typeface="Microsoft YaHei" panose="020B0503020204020204" pitchFamily="34" charset="-122"/>
                <a:ea typeface="Microsoft YaHei" panose="020B0503020204020204" pitchFamily="34" charset="-122"/>
              </a:rPr>
              <a:t> </a:t>
            </a:r>
            <a:r>
              <a:rPr lang="en-US" altLang="zh-TW" sz="2800" dirty="0">
                <a:solidFill>
                  <a:srgbClr val="FF66FF"/>
                </a:solidFill>
                <a:latin typeface="Microsoft YaHei" panose="020B0503020204020204" pitchFamily="34" charset="-122"/>
                <a:ea typeface="Microsoft YaHei" panose="020B0503020204020204" pitchFamily="34" charset="-122"/>
              </a:rPr>
              <a:t>….</a:t>
            </a:r>
            <a:r>
              <a:rPr lang="zh-TW" altLang="en-US" sz="2800" dirty="0">
                <a:solidFill>
                  <a:srgbClr val="FF66FF"/>
                </a:solidFill>
                <a:latin typeface="Microsoft YaHei" panose="020B0503020204020204" pitchFamily="34" charset="-122"/>
                <a:ea typeface="Microsoft YaHei" panose="020B0503020204020204" pitchFamily="34" charset="-122"/>
              </a:rPr>
              <a:t>                               </a:t>
            </a:r>
            <a:endParaRPr lang="en-US" altLang="zh-TW" sz="2800" dirty="0">
              <a:solidFill>
                <a:srgbClr val="FF66FF"/>
              </a:solidFill>
              <a:latin typeface="Microsoft YaHei" panose="020B0503020204020204" pitchFamily="34" charset="-122"/>
              <a:ea typeface="Microsoft YaHei" panose="020B0503020204020204" pitchFamily="34" charset="-122"/>
            </a:endParaRPr>
          </a:p>
          <a:p>
            <a:pPr>
              <a:lnSpc>
                <a:spcPct val="150000"/>
              </a:lnSpc>
            </a:pPr>
            <a:r>
              <a:rPr lang="en-US" altLang="zh-TW" sz="2800" dirty="0">
                <a:solidFill>
                  <a:srgbClr val="FF66FF"/>
                </a:solidFill>
                <a:latin typeface="Microsoft YaHei" panose="020B0503020204020204" pitchFamily="34" charset="-122"/>
                <a:ea typeface="Microsoft YaHei" panose="020B0503020204020204" pitchFamily="34" charset="-122"/>
              </a:rPr>
              <a:t>(2)</a:t>
            </a:r>
            <a:r>
              <a:rPr lang="zh-TW" altLang="en-US" sz="2800" dirty="0">
                <a:solidFill>
                  <a:srgbClr val="FF66FF"/>
                </a:solidFill>
                <a:latin typeface="Microsoft YaHei" panose="020B0503020204020204" pitchFamily="34" charset="-122"/>
                <a:ea typeface="Microsoft YaHei" panose="020B0503020204020204" pitchFamily="34" charset="-122"/>
              </a:rPr>
              <a:t> </a:t>
            </a:r>
            <a:r>
              <a:rPr lang="en-US" altLang="zh-TW" sz="2800" dirty="0">
                <a:solidFill>
                  <a:srgbClr val="FF66FF"/>
                </a:solidFill>
                <a:latin typeface="Microsoft YaHei" panose="020B0503020204020204" pitchFamily="34" charset="-122"/>
                <a:ea typeface="Microsoft YaHei" panose="020B0503020204020204" pitchFamily="34" charset="-122"/>
              </a:rPr>
              <a:t>….</a:t>
            </a:r>
          </a:p>
          <a:p>
            <a:pPr algn="ctr"/>
            <a:endParaRPr lang="en-US" altLang="zh-TW" sz="2800" i="1" dirty="0">
              <a:solidFill>
                <a:srgbClr val="FF66FF"/>
              </a:solidFill>
              <a:latin typeface="Microsoft YaHei" panose="020B0503020204020204" pitchFamily="34" charset="-122"/>
              <a:ea typeface="Microsoft YaHei" panose="020B0503020204020204" pitchFamily="34" charset="-122"/>
            </a:endParaRPr>
          </a:p>
          <a:p>
            <a:pPr algn="ctr"/>
            <a:endParaRPr lang="zh-TW" altLang="en-US" sz="2800" i="1" dirty="0">
              <a:solidFill>
                <a:srgbClr val="FF66F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45224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chemeClr val="accent1"/>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4801314"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一、評鑑對象與目標</a:t>
            </a:r>
          </a:p>
        </p:txBody>
      </p:sp>
      <p:sp>
        <p:nvSpPr>
          <p:cNvPr id="9" name="文字方塊 8">
            <a:extLst>
              <a:ext uri="{FF2B5EF4-FFF2-40B4-BE49-F238E27FC236}">
                <a16:creationId xmlns:a16="http://schemas.microsoft.com/office/drawing/2014/main" id="{806D6031-0D5A-45D6-B264-ACF58661144E}"/>
              </a:ext>
            </a:extLst>
          </p:cNvPr>
          <p:cNvSpPr txBox="1"/>
          <p:nvPr/>
        </p:nvSpPr>
        <p:spPr>
          <a:xfrm>
            <a:off x="846806" y="980831"/>
            <a:ext cx="2512226" cy="584775"/>
          </a:xfrm>
          <a:prstGeom prst="rect">
            <a:avLst/>
          </a:prstGeom>
          <a:noFill/>
        </p:spPr>
        <p:txBody>
          <a:bodyPr wrap="none" rtlCol="0">
            <a:spAutoFit/>
          </a:bodyPr>
          <a:lstStyle/>
          <a:p>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三</a:t>
            </a:r>
            <a:r>
              <a:rPr lang="en-US" altLang="zh-TW" sz="3200" dirty="0">
                <a:latin typeface="Microsoft YaHei" panose="020B0503020204020204" pitchFamily="34" charset="-122"/>
                <a:ea typeface="Microsoft YaHei" panose="020B0503020204020204" pitchFamily="34" charset="-122"/>
              </a:rPr>
              <a:t>)</a:t>
            </a:r>
            <a:r>
              <a:rPr lang="zh-TW" altLang="en-US" sz="3200" dirty="0">
                <a:latin typeface="Microsoft YaHei" panose="020B0503020204020204" pitchFamily="34" charset="-122"/>
                <a:ea typeface="Microsoft YaHei" panose="020B0503020204020204" pitchFamily="34" charset="-122"/>
              </a:rPr>
              <a:t>課程簡介</a:t>
            </a:r>
            <a:endParaRPr lang="en-US" altLang="zh-TW" sz="2400" i="1" dirty="0">
              <a:solidFill>
                <a:srgbClr val="FF66FF"/>
              </a:solidFill>
              <a:latin typeface="Microsoft YaHei" panose="020B0503020204020204" pitchFamily="34" charset="-122"/>
              <a:ea typeface="Microsoft YaHei" panose="020B0503020204020204" pitchFamily="34" charset="-122"/>
            </a:endParaRPr>
          </a:p>
        </p:txBody>
      </p:sp>
      <p:sp>
        <p:nvSpPr>
          <p:cNvPr id="6" name="文字方塊 5">
            <a:extLst>
              <a:ext uri="{FF2B5EF4-FFF2-40B4-BE49-F238E27FC236}">
                <a16:creationId xmlns:a16="http://schemas.microsoft.com/office/drawing/2014/main" id="{73C6CEEF-FF5B-4BC7-B86C-6E2FEF2FAE77}"/>
              </a:ext>
            </a:extLst>
          </p:cNvPr>
          <p:cNvSpPr txBox="1"/>
          <p:nvPr/>
        </p:nvSpPr>
        <p:spPr>
          <a:xfrm>
            <a:off x="846806" y="1565606"/>
            <a:ext cx="2606804" cy="584775"/>
          </a:xfrm>
          <a:prstGeom prst="rect">
            <a:avLst/>
          </a:prstGeom>
          <a:noFill/>
        </p:spPr>
        <p:txBody>
          <a:bodyPr wrap="none" rtlCol="0">
            <a:spAutoFit/>
          </a:bodyPr>
          <a:lstStyle/>
          <a:p>
            <a:r>
              <a:rPr lang="en-US" altLang="zh-TW" sz="3200" b="1" dirty="0">
                <a:solidFill>
                  <a:srgbClr val="0000FF"/>
                </a:solidFill>
                <a:latin typeface="Microsoft YaHei" panose="020B0503020204020204" pitchFamily="34" charset="-122"/>
                <a:ea typeface="Microsoft YaHei" panose="020B0503020204020204" pitchFamily="34" charset="-122"/>
              </a:rPr>
              <a:t>3.</a:t>
            </a:r>
            <a:r>
              <a:rPr lang="zh-TW" altLang="en-US" sz="3200" b="1" dirty="0">
                <a:solidFill>
                  <a:srgbClr val="0000FF"/>
                </a:solidFill>
                <a:latin typeface="Microsoft YaHei" panose="020B0503020204020204" pitchFamily="34" charset="-122"/>
                <a:ea typeface="Microsoft YaHei" panose="020B0503020204020204" pitchFamily="34" charset="-122"/>
              </a:rPr>
              <a:t>課程效果：</a:t>
            </a:r>
          </a:p>
        </p:txBody>
      </p:sp>
      <p:sp>
        <p:nvSpPr>
          <p:cNvPr id="7" name="文字方塊 6">
            <a:extLst>
              <a:ext uri="{FF2B5EF4-FFF2-40B4-BE49-F238E27FC236}">
                <a16:creationId xmlns:a16="http://schemas.microsoft.com/office/drawing/2014/main" id="{4018E1AB-4420-4B04-9EB0-FD48A761DFD9}"/>
              </a:ext>
            </a:extLst>
          </p:cNvPr>
          <p:cNvSpPr txBox="1"/>
          <p:nvPr/>
        </p:nvSpPr>
        <p:spPr>
          <a:xfrm>
            <a:off x="335559" y="2323888"/>
            <a:ext cx="11953914" cy="523220"/>
          </a:xfrm>
          <a:prstGeom prst="rect">
            <a:avLst/>
          </a:prstGeom>
          <a:noFill/>
        </p:spPr>
        <p:txBody>
          <a:bodyPr wrap="none" rtlCol="0">
            <a:spAutoFit/>
          </a:bodyPr>
          <a:lstStyle/>
          <a:p>
            <a:pPr algn="ctr"/>
            <a:r>
              <a:rPr lang="en-US" altLang="zh-TW" sz="2800" b="1" dirty="0">
                <a:solidFill>
                  <a:srgbClr val="FF66FF"/>
                </a:solidFill>
                <a:latin typeface="Microsoft YaHei" panose="020B0503020204020204" pitchFamily="34" charset="-122"/>
                <a:ea typeface="Microsoft YaHei" panose="020B0503020204020204" pitchFamily="34" charset="-122"/>
              </a:rPr>
              <a:t>(</a:t>
            </a:r>
            <a:r>
              <a:rPr lang="zh-TW" altLang="en-US" sz="2800" b="1" dirty="0">
                <a:solidFill>
                  <a:srgbClr val="FF66FF"/>
                </a:solidFill>
                <a:latin typeface="Microsoft YaHei" panose="020B0503020204020204" pitchFamily="34" charset="-122"/>
                <a:ea typeface="Microsoft YaHei" panose="020B0503020204020204" pitchFamily="34" charset="-122"/>
              </a:rPr>
              <a:t>寫下藉由甚麼方式或工具了解學生學習成效，可附佐證資料：如學習單</a:t>
            </a:r>
            <a:r>
              <a:rPr lang="en-US" altLang="zh-TW" sz="2800" b="1" dirty="0">
                <a:solidFill>
                  <a:srgbClr val="FF66FF"/>
                </a:solidFill>
                <a:latin typeface="Microsoft YaHei" panose="020B0503020204020204" pitchFamily="34" charset="-122"/>
                <a:ea typeface="Microsoft YaHei" panose="020B0503020204020204" pitchFamily="34" charset="-122"/>
              </a:rPr>
              <a:t>)</a:t>
            </a:r>
            <a:endParaRPr lang="zh-TW" altLang="en-US" sz="2800" b="1" dirty="0">
              <a:solidFill>
                <a:srgbClr val="FF66FF"/>
              </a:solidFill>
              <a:latin typeface="Microsoft YaHei" panose="020B0503020204020204" pitchFamily="34" charset="-122"/>
              <a:ea typeface="Microsoft YaHei" panose="020B0503020204020204" pitchFamily="34" charset="-122"/>
            </a:endParaRPr>
          </a:p>
        </p:txBody>
      </p:sp>
    </p:spTree>
    <p:extLst>
      <p:ext uri="{BB962C8B-B14F-4D97-AF65-F5344CB8AC3E}">
        <p14:creationId xmlns:p14="http://schemas.microsoft.com/office/powerpoint/2010/main" val="276493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9"/>
                                        </p:tgtEl>
                                        <p:attrNameLst>
                                          <p:attrName>style.visibility</p:attrName>
                                        </p:attrNameLst>
                                      </p:cBhvr>
                                      <p:to>
                                        <p:strVal val="visible"/>
                                      </p:to>
                                    </p:set>
                                    <p:animEffect transition="in" filter="fade">
                                      <p:cBhvr>
                                        <p:cTn id="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9" grpId="0"/>
    </p:bld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彈性課程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若評鑑部定請刪掉此頁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1797659736"/>
              </p:ext>
            </p:extLst>
          </p:nvPr>
        </p:nvGraphicFramePr>
        <p:xfrm>
          <a:off x="244640" y="1061270"/>
          <a:ext cx="11684504" cy="5791200"/>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algn="ctr">
                        <a:spcAft>
                          <a:spcPts val="0"/>
                        </a:spcAft>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endParaRPr lang="en-US" alt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algn="ctr">
                        <a:spcAft>
                          <a:spcPts val="1200"/>
                        </a:spcAft>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0000FF"/>
                          </a:solidFill>
                          <a:effectLst/>
                          <a:latin typeface="標楷體" panose="03000509000000000000" pitchFamily="65" charset="-120"/>
                          <a:ea typeface="標楷體" panose="03000509000000000000" pitchFamily="65" charset="-120"/>
                        </a:rPr>
                        <a:t>課</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程</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設</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en-US" altLang="zh-TW" sz="2400" dirty="0">
                          <a:effectLst/>
                          <a:latin typeface="標楷體" panose="03000509000000000000" pitchFamily="65" charset="-120"/>
                          <a:ea typeface="標楷體" panose="03000509000000000000" pitchFamily="65" charset="-120"/>
                        </a:rPr>
                        <a:t>9</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學習效益</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9.1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學習課程之單元或主題內容，符合學生之學習需要及身心發展層次，對其持續學習與發展具重要性。</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核心素養之達成。</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400" kern="1200" dirty="0">
                          <a:solidFill>
                            <a:schemeClr val="dk1"/>
                          </a:solidFill>
                          <a:effectLst/>
                          <a:latin typeface="標楷體" panose="03000509000000000000" pitchFamily="65" charset="-120"/>
                          <a:ea typeface="標楷體" panose="03000509000000000000" pitchFamily="65" charset="-120"/>
                          <a:cs typeface="+mn-cs"/>
                        </a:rPr>
                        <a:t>□彈性學習課程之教學單元或主題內容，符合學生學習需要及身心發展層次。</a:t>
                      </a:r>
                    </a:p>
                    <a:p>
                      <a:r>
                        <a:rPr lang="zh-TW" altLang="en-US" sz="1400" kern="1200" dirty="0">
                          <a:solidFill>
                            <a:schemeClr val="dk1"/>
                          </a:solidFill>
                          <a:effectLst/>
                          <a:latin typeface="標楷體" panose="03000509000000000000" pitchFamily="65" charset="-120"/>
                          <a:ea typeface="標楷體" panose="03000509000000000000" pitchFamily="65" charset="-120"/>
                          <a:cs typeface="+mn-cs"/>
                        </a:rPr>
                        <a:t>□彈性學習課程之教學單元或主題內容，符合學習階段核心素養、學習重點之達成。</a:t>
                      </a:r>
                    </a:p>
                    <a:p>
                      <a:r>
                        <a:rPr lang="zh-TW" altLang="en-US" sz="1400" kern="1200" dirty="0">
                          <a:solidFill>
                            <a:schemeClr val="dk1"/>
                          </a:solidFill>
                          <a:effectLst/>
                          <a:latin typeface="標楷體" panose="03000509000000000000" pitchFamily="65" charset="-120"/>
                          <a:ea typeface="標楷體" panose="03000509000000000000" pitchFamily="65" charset="-120"/>
                          <a:cs typeface="+mn-cs"/>
                        </a:rPr>
                        <a:t>□彈性學習課程對學生學習與身心發展具有重要性。</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 □不符合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vMerge="1">
                  <a:txBody>
                    <a:bodyPr/>
                    <a:lstStyle/>
                    <a:p>
                      <a:endParaRPr lang="zh-TW" altLang="en-US"/>
                    </a:p>
                  </a:txBody>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9.2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各彈性學習課程之教材、內容與活動，重視提供學生練習、體驗、思考、探究、發表及整合之充分機會，學習經驗之安排具情境脈絡化、意義化及適性化特徵，確能達成課程目標。</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zh-TW" altLang="en-US"/>
                    </a:p>
                  </a:txBody>
                  <a:tcPr/>
                </a:tc>
                <a:tc>
                  <a:txBody>
                    <a:bodyPr/>
                    <a:lstStyle/>
                    <a:p>
                      <a:r>
                        <a:rPr lang="zh-TW" altLang="en-US" sz="1400" kern="1200" dirty="0">
                          <a:solidFill>
                            <a:schemeClr val="dk1"/>
                          </a:solidFill>
                          <a:effectLst/>
                          <a:latin typeface="標楷體" panose="03000509000000000000" pitchFamily="65" charset="-120"/>
                          <a:ea typeface="標楷體" panose="03000509000000000000" pitchFamily="65" charset="-120"/>
                          <a:cs typeface="+mn-cs"/>
                        </a:rPr>
                        <a:t>□彈性學習課程之教學單元或主題的教材、內容與學習活動，能提供學生實作練習、生活體驗、思考、探究、發表和整合的充分機會。</a:t>
                      </a:r>
                    </a:p>
                    <a:p>
                      <a:r>
                        <a:rPr lang="zh-TW" altLang="en-US" sz="1400" kern="1200" dirty="0">
                          <a:solidFill>
                            <a:schemeClr val="dk1"/>
                          </a:solidFill>
                          <a:effectLst/>
                          <a:latin typeface="標楷體" panose="03000509000000000000" pitchFamily="65" charset="-120"/>
                          <a:ea typeface="標楷體" panose="03000509000000000000" pitchFamily="65" charset="-120"/>
                          <a:cs typeface="+mn-cs"/>
                        </a:rPr>
                        <a:t>□彈性學習課程之教學單元或主題的學習經驗安排，具有情境化、脈絡化、意義化、適性化的特徵，且能達成課程目標。</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412421043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彈性課程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若評鑑部定請刪掉此頁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3153695540"/>
              </p:ext>
            </p:extLst>
          </p:nvPr>
        </p:nvGraphicFramePr>
        <p:xfrm>
          <a:off x="244640" y="1061270"/>
          <a:ext cx="11684504" cy="5685603"/>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0000FF"/>
                          </a:solidFill>
                          <a:effectLst/>
                          <a:latin typeface="標楷體" panose="03000509000000000000" pitchFamily="65" charset="-120"/>
                          <a:ea typeface="標楷體" panose="03000509000000000000" pitchFamily="65" charset="-120"/>
                        </a:rPr>
                        <a:t>課</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程</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設</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en-US" altLang="zh-TW" sz="2400" dirty="0">
                          <a:effectLst/>
                          <a:latin typeface="標楷體" panose="03000509000000000000" pitchFamily="65" charset="-120"/>
                          <a:ea typeface="標楷體" panose="03000509000000000000" pitchFamily="65" charset="-120"/>
                        </a:rPr>
                        <a:t>10</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內容結構</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10.1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各年級各彈性學習課程計畫之內含項目，符合主管機關規定，如年級課程目標、教學 單元</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主題名稱、單元</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主題內容摘要、教學進度、擬融入議題內容摘要、自編或選用之教材或學習資源和評量方式。</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□彈性學習課程計畫符合</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12</a:t>
                      </a:r>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年國教課綱及教育局規定項目。</a:t>
                      </a:r>
                    </a:p>
                    <a:p>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□彈性學習課程計畫呈現自編或選用教材、學習資源的說明。</a:t>
                      </a:r>
                    </a:p>
                    <a:p>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□彈性學習課程規劃內容符合</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12</a:t>
                      </a:r>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年國教課綱規定之四大類別課  程。</a:t>
                      </a:r>
                    </a:p>
                    <a:p>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□彈性學習課程學習節數符合</a:t>
                      </a:r>
                      <a:r>
                        <a:rPr lang="en-US" altLang="zh-TW" sz="1800" kern="1200" dirty="0">
                          <a:solidFill>
                            <a:schemeClr val="dk1"/>
                          </a:solidFill>
                          <a:effectLst/>
                          <a:latin typeface="標楷體" panose="03000509000000000000" pitchFamily="65" charset="-120"/>
                          <a:ea typeface="標楷體" panose="03000509000000000000" pitchFamily="65" charset="-120"/>
                          <a:cs typeface="+mn-cs"/>
                        </a:rPr>
                        <a:t>12</a:t>
                      </a:r>
                      <a:r>
                        <a:rPr lang="zh-TW" altLang="en-US" sz="1800" kern="1200" dirty="0">
                          <a:solidFill>
                            <a:schemeClr val="dk1"/>
                          </a:solidFill>
                          <a:effectLst/>
                          <a:latin typeface="標楷體" panose="03000509000000000000" pitchFamily="65" charset="-120"/>
                          <a:ea typeface="標楷體" panose="03000509000000000000" pitchFamily="65" charset="-120"/>
                          <a:cs typeface="+mn-cs"/>
                        </a:rPr>
                        <a:t>年國教課綱規範。</a:t>
                      </a:r>
                    </a:p>
                    <a:p>
                      <a:endParaRPr lang="zh-TW" altLang="en-US" sz="1600" kern="1200" dirty="0">
                        <a:solidFill>
                          <a:schemeClr val="dk1"/>
                        </a:solidFill>
                        <a:effectLst/>
                        <a:latin typeface="標楷體" panose="03000509000000000000" pitchFamily="65" charset="-120"/>
                        <a:ea typeface="標楷體" panose="03000509000000000000" pitchFamily="65" charset="-120"/>
                        <a:cs typeface="+mn-cs"/>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p>
                      <a:pPr algn="ctr">
                        <a:spcAft>
                          <a:spcPts val="0"/>
                        </a:spcAft>
                      </a:pPr>
                      <a:endParaRPr lang="zh-TW" altLang="en-US" sz="18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rowSpan="2">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vMerge="1">
                  <a:txBody>
                    <a:bodyPr/>
                    <a:lstStyle/>
                    <a:p>
                      <a:endParaRPr lang="zh-TW" altLang="en-US"/>
                    </a:p>
                  </a:txBody>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10.2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各年級規劃之彈性學習課程內容，符合課綱規定之四大類別課程（統整性主題</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專題</a:t>
                      </a: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議題探究）及學習節數規範。</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endParaRPr lang="zh-TW" altLang="en-US"/>
                    </a:p>
                  </a:txBody>
                  <a:tcPr/>
                </a:tc>
                <a:tc vMerge="1">
                  <a:txBody>
                    <a:bodyPr/>
                    <a:lstStyle/>
                    <a:p>
                      <a:endParaRPr lang="zh-TW" altLang="en-US" sz="1400" kern="1200" dirty="0">
                        <a:solidFill>
                          <a:schemeClr val="dk1"/>
                        </a:solidFill>
                        <a:effectLst/>
                        <a:latin typeface="標楷體" panose="03000509000000000000" pitchFamily="65" charset="-120"/>
                        <a:ea typeface="標楷體" panose="03000509000000000000" pitchFamily="65" charset="-120"/>
                        <a:cs typeface="+mn-cs"/>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lgn="ctr">
                        <a:spcAft>
                          <a:spcPts val="0"/>
                        </a:spcAft>
                      </a:pPr>
                      <a:endParaRPr lang="zh-TW" altLang="en-US" sz="18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vMerge="1">
                  <a:txBody>
                    <a:bodyPr/>
                    <a:lstStyle/>
                    <a:p>
                      <a:pPr>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23465906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彈性課程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若評鑑部定請刪掉此頁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345089813"/>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rgbClr val="0000FF"/>
                          </a:solidFill>
                          <a:effectLst/>
                          <a:latin typeface="標楷體" panose="03000509000000000000" pitchFamily="65" charset="-120"/>
                          <a:ea typeface="標楷體" panose="03000509000000000000" pitchFamily="65" charset="-120"/>
                        </a:rPr>
                        <a:t>課</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程</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設</a:t>
                      </a:r>
                      <a:br>
                        <a:rPr lang="en-US" altLang="zh-TW" sz="2400" b="1" dirty="0">
                          <a:solidFill>
                            <a:srgbClr val="0000FF"/>
                          </a:solidFill>
                          <a:effectLst/>
                          <a:latin typeface="標楷體" panose="03000509000000000000" pitchFamily="65" charset="-120"/>
                          <a:ea typeface="標楷體" panose="03000509000000000000" pitchFamily="65" charset="-120"/>
                        </a:rPr>
                      </a:br>
                      <a:r>
                        <a:rPr lang="zh-TW" sz="2400" b="1" dirty="0">
                          <a:solidFill>
                            <a:srgbClr val="0000FF"/>
                          </a:solidFill>
                          <a:effectLst/>
                          <a:latin typeface="標楷體" panose="03000509000000000000" pitchFamily="65" charset="-120"/>
                          <a:ea typeface="標楷體" panose="03000509000000000000" pitchFamily="65" charset="-120"/>
                        </a:rPr>
                        <a:t>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r>
                        <a:rPr lang="en-US" altLang="zh-TW" sz="2400" dirty="0">
                          <a:effectLst/>
                          <a:latin typeface="標楷體" panose="03000509000000000000" pitchFamily="65" charset="-120"/>
                          <a:ea typeface="標楷體" panose="03000509000000000000" pitchFamily="65" charset="-120"/>
                        </a:rPr>
                        <a:t>11</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邏輯關聯</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11.1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各彈性學習課程之教學單元或主題內容、課程目標、教學時間與進度及評量方式等，彼此間具相互呼應之邏輯合理性。</a:t>
                      </a:r>
                      <a:r>
                        <a:rPr lang="zh-TW" sz="1800" kern="100" dirty="0">
                          <a:effectLst/>
                          <a:latin typeface="標楷體" panose="03000509000000000000" pitchFamily="65" charset="-120"/>
                          <a:ea typeface="標楷體" panose="03000509000000000000" pitchFamily="65" charset="-120"/>
                          <a:cs typeface="Times New Roman" panose="02020603050405020304" pitchFamily="18" charset="0"/>
                        </a:rPr>
                        <a:t>。</a:t>
                      </a: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□彈性學習課程之教學單元或主題內容、課程目標、教學時間與進度和評量方式，彼此之間都有相互呼應的邏輯性與合理性。</a:t>
                      </a: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12.</a:t>
                      </a:r>
                    </a:p>
                    <a:p>
                      <a:pPr algn="ctr">
                        <a:spcAft>
                          <a:spcPts val="0"/>
                        </a:spcAft>
                      </a:pPr>
                      <a:r>
                        <a:rPr lang="zh-TW" altLang="en-US" sz="2400" dirty="0">
                          <a:effectLst/>
                          <a:latin typeface="標楷體" panose="03000509000000000000" pitchFamily="65" charset="-120"/>
                          <a:ea typeface="標楷體" panose="03000509000000000000" pitchFamily="65" charset="-120"/>
                        </a:rPr>
                        <a:t>發展過程</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12.2 </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規劃與設計過程具專業參與性，經由彈性學習課程規劃小組、年級會議或相關教師專業學習社群之共同討論，並經學校課程發展委員會審議通過。</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□彈性學習課程規劃與設計的過程中，有專業教師參與討論。</a:t>
                      </a:r>
                    </a:p>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□彈性學習課程計畫經由課程規劃小組或相關教師專業學習社群共同討論，並經過學校課程發展委員會審議通過。</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226785740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bg>
      <p:bgPr>
        <a:solidFill>
          <a:schemeClr val="accent4">
            <a:lumMod val="40000"/>
            <a:lumOff val="60000"/>
          </a:schemeClr>
        </a:solidFill>
        <a:effectLst/>
      </p:bgPr>
    </p:bg>
    <p:spTree>
      <p:nvGrpSpPr>
        <p:cNvPr id="1" name=""/>
        <p:cNvGrpSpPr/>
        <p:nvPr/>
      </p:nvGrpSpPr>
      <p:grpSpPr>
        <a:xfrm>
          <a:off x="0" y="0"/>
          <a:ext cx="0" cy="0"/>
          <a:chOff x="0" y="0"/>
          <a:chExt cx="0" cy="0"/>
        </a:xfrm>
      </p:grpSpPr>
      <p:sp>
        <p:nvSpPr>
          <p:cNvPr id="8" name="文字方塊 7">
            <a:extLst>
              <a:ext uri="{FF2B5EF4-FFF2-40B4-BE49-F238E27FC236}">
                <a16:creationId xmlns:a16="http://schemas.microsoft.com/office/drawing/2014/main" id="{EB6502DF-9B10-426C-8B31-C63178F98EEF}"/>
              </a:ext>
            </a:extLst>
          </p:cNvPr>
          <p:cNvSpPr txBox="1"/>
          <p:nvPr/>
        </p:nvSpPr>
        <p:spPr>
          <a:xfrm>
            <a:off x="335559" y="327170"/>
            <a:ext cx="11245386" cy="707886"/>
          </a:xfrm>
          <a:prstGeom prst="rect">
            <a:avLst/>
          </a:prstGeom>
          <a:noFill/>
        </p:spPr>
        <p:txBody>
          <a:bodyPr wrap="none" rtlCol="0">
            <a:spAutoFit/>
          </a:bodyPr>
          <a:lstStyle/>
          <a:p>
            <a:r>
              <a:rPr lang="zh-TW" altLang="en-US" sz="4000" b="1" dirty="0">
                <a:latin typeface="Microsoft YaHei" panose="020B0503020204020204" pitchFamily="34" charset="-122"/>
                <a:ea typeface="Microsoft YaHei" panose="020B0503020204020204" pitchFamily="34" charset="-122"/>
              </a:rPr>
              <a:t>二、評鑑指標</a:t>
            </a:r>
            <a:r>
              <a:rPr lang="en-US" altLang="zh-TW" sz="4000" b="1" dirty="0">
                <a:latin typeface="Microsoft YaHei" panose="020B0503020204020204" pitchFamily="34" charset="-122"/>
                <a:ea typeface="Microsoft YaHei" panose="020B0503020204020204" pitchFamily="34" charset="-122"/>
              </a:rPr>
              <a:t>(</a:t>
            </a:r>
            <a:r>
              <a:rPr lang="zh-TW" altLang="en-US" sz="4000" b="1" dirty="0">
                <a:latin typeface="Microsoft YaHei" panose="020B0503020204020204" pitchFamily="34" charset="-122"/>
                <a:ea typeface="Microsoft YaHei" panose="020B0503020204020204" pitchFamily="34" charset="-122"/>
              </a:rPr>
              <a:t>彈性課程</a:t>
            </a:r>
            <a:r>
              <a:rPr lang="en-US" altLang="zh-TW" sz="4000" b="1" dirty="0">
                <a:solidFill>
                  <a:srgbClr val="000000"/>
                </a:solidFill>
                <a:latin typeface="Microsoft YaHei" panose="020B0503020204020204" pitchFamily="34" charset="-122"/>
                <a:ea typeface="Microsoft YaHei" panose="020B0503020204020204" pitchFamily="34" charset="-122"/>
              </a:rPr>
              <a:t>)</a:t>
            </a:r>
            <a:r>
              <a:rPr lang="en-US" altLang="zh-TW" sz="4000" b="1" i="1" dirty="0">
                <a:solidFill>
                  <a:srgbClr val="FF66FF"/>
                </a:solidFill>
                <a:latin typeface="Microsoft YaHei" panose="020B0503020204020204" pitchFamily="34" charset="-122"/>
                <a:ea typeface="Microsoft YaHei" panose="020B0503020204020204" pitchFamily="34" charset="-122"/>
              </a:rPr>
              <a:t>(</a:t>
            </a:r>
            <a:r>
              <a:rPr lang="zh-TW" altLang="en-US" sz="4000" b="1" i="1" dirty="0">
                <a:solidFill>
                  <a:srgbClr val="FF66FF"/>
                </a:solidFill>
                <a:latin typeface="Microsoft YaHei" panose="020B0503020204020204" pitchFamily="34" charset="-122"/>
                <a:ea typeface="Microsoft YaHei" panose="020B0503020204020204" pitchFamily="34" charset="-122"/>
              </a:rPr>
              <a:t>若評鑑部定請刪掉此頁</a:t>
            </a:r>
            <a:r>
              <a:rPr lang="en-US" altLang="zh-TW" sz="4000" b="1" i="1" dirty="0">
                <a:solidFill>
                  <a:srgbClr val="FF66FF"/>
                </a:solidFill>
                <a:latin typeface="Microsoft YaHei" panose="020B0503020204020204" pitchFamily="34" charset="-122"/>
                <a:ea typeface="Microsoft YaHei" panose="020B0503020204020204" pitchFamily="34" charset="-122"/>
              </a:rPr>
              <a:t>)</a:t>
            </a:r>
            <a:endParaRPr lang="zh-TW" altLang="en-US" sz="4000" b="1" i="1" dirty="0">
              <a:solidFill>
                <a:srgbClr val="FF66FF"/>
              </a:solidFill>
              <a:latin typeface="Microsoft YaHei" panose="020B0503020204020204" pitchFamily="34" charset="-122"/>
              <a:ea typeface="Microsoft YaHei" panose="020B0503020204020204" pitchFamily="34" charset="-122"/>
            </a:endParaRPr>
          </a:p>
        </p:txBody>
      </p:sp>
      <p:graphicFrame>
        <p:nvGraphicFramePr>
          <p:cNvPr id="10" name="表格 9">
            <a:extLst>
              <a:ext uri="{FF2B5EF4-FFF2-40B4-BE49-F238E27FC236}">
                <a16:creationId xmlns:a16="http://schemas.microsoft.com/office/drawing/2014/main" id="{0B960362-CDB3-4B0C-B665-6AE98B15D1F5}"/>
              </a:ext>
            </a:extLst>
          </p:cNvPr>
          <p:cNvGraphicFramePr>
            <a:graphicFrameLocks noGrp="1"/>
          </p:cNvGraphicFramePr>
          <p:nvPr>
            <p:extLst>
              <p:ext uri="{D42A27DB-BD31-4B8C-83A1-F6EECF244321}">
                <p14:modId xmlns:p14="http://schemas.microsoft.com/office/powerpoint/2010/main" val="559010396"/>
              </p:ext>
            </p:extLst>
          </p:nvPr>
        </p:nvGraphicFramePr>
        <p:xfrm>
          <a:off x="244640" y="1182573"/>
          <a:ext cx="11684504" cy="4966325"/>
        </p:xfrm>
        <a:graphic>
          <a:graphicData uri="http://schemas.openxmlformats.org/drawingml/2006/table">
            <a:tbl>
              <a:tblPr>
                <a:tableStyleId>{5C22544A-7EE6-4342-B048-85BDC9FD1C3A}</a:tableStyleId>
              </a:tblPr>
              <a:tblGrid>
                <a:gridCol w="722304">
                  <a:extLst>
                    <a:ext uri="{9D8B030D-6E8A-4147-A177-3AD203B41FA5}">
                      <a16:colId xmlns:a16="http://schemas.microsoft.com/office/drawing/2014/main" val="3795896533"/>
                    </a:ext>
                  </a:extLst>
                </a:gridCol>
                <a:gridCol w="830433">
                  <a:extLst>
                    <a:ext uri="{9D8B030D-6E8A-4147-A177-3AD203B41FA5}">
                      <a16:colId xmlns:a16="http://schemas.microsoft.com/office/drawing/2014/main" val="323442033"/>
                    </a:ext>
                  </a:extLst>
                </a:gridCol>
                <a:gridCol w="3127054">
                  <a:extLst>
                    <a:ext uri="{9D8B030D-6E8A-4147-A177-3AD203B41FA5}">
                      <a16:colId xmlns:a16="http://schemas.microsoft.com/office/drawing/2014/main" val="3749180070"/>
                    </a:ext>
                  </a:extLst>
                </a:gridCol>
                <a:gridCol w="2199398">
                  <a:extLst>
                    <a:ext uri="{9D8B030D-6E8A-4147-A177-3AD203B41FA5}">
                      <a16:colId xmlns:a16="http://schemas.microsoft.com/office/drawing/2014/main" val="1852961125"/>
                    </a:ext>
                  </a:extLst>
                </a:gridCol>
                <a:gridCol w="2199398">
                  <a:extLst>
                    <a:ext uri="{9D8B030D-6E8A-4147-A177-3AD203B41FA5}">
                      <a16:colId xmlns:a16="http://schemas.microsoft.com/office/drawing/2014/main" val="4277095266"/>
                    </a:ext>
                  </a:extLst>
                </a:gridCol>
                <a:gridCol w="1167797">
                  <a:extLst>
                    <a:ext uri="{9D8B030D-6E8A-4147-A177-3AD203B41FA5}">
                      <a16:colId xmlns:a16="http://schemas.microsoft.com/office/drawing/2014/main" val="3378643298"/>
                    </a:ext>
                  </a:extLst>
                </a:gridCol>
                <a:gridCol w="1438120">
                  <a:extLst>
                    <a:ext uri="{9D8B030D-6E8A-4147-A177-3AD203B41FA5}">
                      <a16:colId xmlns:a16="http://schemas.microsoft.com/office/drawing/2014/main" val="4281537198"/>
                    </a:ext>
                  </a:extLst>
                </a:gridCol>
              </a:tblGrid>
              <a:tr h="69135">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評鑑</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層面</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gridSpan="2">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評鑑重點</a:t>
                      </a:r>
                      <a:r>
                        <a:rPr lang="en-US" altLang="zh-TW" sz="2400" dirty="0">
                          <a:effectLst/>
                          <a:latin typeface="標楷體" panose="03000509000000000000" pitchFamily="65" charset="-120"/>
                          <a:ea typeface="標楷體" panose="03000509000000000000" pitchFamily="65" charset="-120"/>
                        </a:rPr>
                        <a:t>/</a:t>
                      </a:r>
                      <a:r>
                        <a:rPr lang="zh-TW" sz="2400" dirty="0">
                          <a:effectLst/>
                          <a:latin typeface="標楷體" panose="03000509000000000000" pitchFamily="65" charset="-120"/>
                          <a:ea typeface="標楷體" panose="03000509000000000000" pitchFamily="65" charset="-120"/>
                        </a:rPr>
                        <a:t>評鑑細項</a:t>
                      </a: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hMerge="1">
                  <a:txBody>
                    <a:bodyPr/>
                    <a:lstStyle/>
                    <a:p>
                      <a:pPr algn="ctr">
                        <a:spcAft>
                          <a:spcPts val="0"/>
                        </a:spcAft>
                      </a:pPr>
                      <a:endParaRPr lang="zh-TW" sz="28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評鑑工具</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0"/>
                        </a:spcAft>
                        <a:buClrTx/>
                        <a:buSzTx/>
                        <a:buFontTx/>
                        <a:buNone/>
                        <a:tabLst/>
                        <a:defRPr/>
                      </a:pPr>
                      <a:r>
                        <a:rPr lang="en-US" altLang="zh-TW" sz="2400" b="1" dirty="0">
                          <a:solidFill>
                            <a:srgbClr val="FF66FF"/>
                          </a:solidFill>
                          <a:effectLst/>
                          <a:latin typeface="標楷體" panose="03000509000000000000" pitchFamily="65" charset="-120"/>
                          <a:ea typeface="標楷體" panose="03000509000000000000" pitchFamily="65" charset="-120"/>
                        </a:rPr>
                        <a:t>(</a:t>
                      </a:r>
                      <a:r>
                        <a:rPr lang="zh-TW" altLang="en-US" sz="2400" b="1" dirty="0">
                          <a:solidFill>
                            <a:srgbClr val="FF66FF"/>
                          </a:solidFill>
                          <a:effectLst/>
                          <a:latin typeface="標楷體" panose="03000509000000000000" pitchFamily="65" charset="-120"/>
                          <a:ea typeface="標楷體" panose="03000509000000000000" pitchFamily="65" charset="-120"/>
                        </a:rPr>
                        <a:t>請列點寫出評鑑工具</a:t>
                      </a:r>
                      <a:r>
                        <a:rPr lang="en-US" altLang="zh-TW" sz="2400" b="1" dirty="0">
                          <a:solidFill>
                            <a:srgbClr val="FF66FF"/>
                          </a:solidFill>
                          <a:effectLst/>
                          <a:latin typeface="標楷體" panose="03000509000000000000" pitchFamily="65" charset="-120"/>
                          <a:ea typeface="標楷體" panose="03000509000000000000" pitchFamily="65" charset="-120"/>
                        </a:rPr>
                        <a:t>)</a:t>
                      </a:r>
                      <a:endParaRPr lang="zh-TW" altLang="zh-TW" sz="2400" b="1"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2400" dirty="0">
                          <a:effectLst/>
                          <a:latin typeface="標楷體" panose="03000509000000000000" pitchFamily="65" charset="-120"/>
                          <a:ea typeface="標楷體" panose="03000509000000000000" pitchFamily="65" charset="-120"/>
                        </a:rPr>
                        <a:t>檢核方式</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sz="2400" dirty="0">
                          <a:effectLst/>
                          <a:latin typeface="標楷體" panose="03000509000000000000" pitchFamily="65" charset="-120"/>
                          <a:ea typeface="標楷體" panose="03000509000000000000" pitchFamily="65" charset="-120"/>
                        </a:rPr>
                        <a:t>評估</a:t>
                      </a:r>
                      <a:br>
                        <a:rPr lang="en-US" altLang="zh-TW" sz="2400" dirty="0">
                          <a:effectLst/>
                          <a:latin typeface="標楷體" panose="03000509000000000000" pitchFamily="65" charset="-120"/>
                          <a:ea typeface="標楷體" panose="03000509000000000000" pitchFamily="65" charset="-120"/>
                        </a:rPr>
                      </a:br>
                      <a:r>
                        <a:rPr lang="zh-TW" sz="2400" dirty="0">
                          <a:effectLst/>
                          <a:latin typeface="標楷體" panose="03000509000000000000" pitchFamily="65" charset="-120"/>
                          <a:ea typeface="標楷體" panose="03000509000000000000" pitchFamily="65" charset="-120"/>
                        </a:rPr>
                        <a:t>結果</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1200"/>
                        </a:spcAft>
                      </a:pPr>
                      <a:r>
                        <a:rPr lang="zh-TW" sz="2400" dirty="0">
                          <a:effectLst/>
                          <a:latin typeface="標楷體" panose="03000509000000000000" pitchFamily="65" charset="-120"/>
                          <a:ea typeface="標楷體" panose="03000509000000000000" pitchFamily="65" charset="-120"/>
                        </a:rPr>
                        <a:t>質性</a:t>
                      </a:r>
                      <a:br>
                        <a:rPr lang="en-US" altLang="zh-TW" sz="2400" dirty="0">
                          <a:effectLst/>
                          <a:latin typeface="標楷體" panose="03000509000000000000" pitchFamily="65" charset="-120"/>
                          <a:ea typeface="標楷體" panose="03000509000000000000" pitchFamily="65" charset="-120"/>
                        </a:rPr>
                      </a:br>
                      <a:r>
                        <a:rPr lang="zh-TW" altLang="en-US" sz="2400" dirty="0">
                          <a:effectLst/>
                          <a:latin typeface="標楷體" panose="03000509000000000000" pitchFamily="65" charset="-120"/>
                          <a:ea typeface="標楷體" panose="03000509000000000000" pitchFamily="65" charset="-120"/>
                        </a:rPr>
                        <a:t>敘</a:t>
                      </a:r>
                      <a:r>
                        <a:rPr lang="zh-TW" sz="2400" dirty="0">
                          <a:effectLst/>
                          <a:latin typeface="標楷體" panose="03000509000000000000" pitchFamily="65" charset="-120"/>
                          <a:ea typeface="標楷體" panose="03000509000000000000" pitchFamily="65" charset="-120"/>
                        </a:rPr>
                        <a:t>述</a:t>
                      </a:r>
                      <a:endParaRPr lang="en-US" altLang="zh-TW" sz="2400" dirty="0">
                        <a:effectLst/>
                        <a:latin typeface="標楷體" panose="03000509000000000000" pitchFamily="65" charset="-120"/>
                        <a:ea typeface="標楷體" panose="03000509000000000000" pitchFamily="65" charset="-120"/>
                      </a:endParaRPr>
                    </a:p>
                    <a:p>
                      <a:pPr marL="0" marR="0" lvl="0" indent="0" algn="ctr" defTabSz="914400" rtl="0" eaLnBrk="1" fontAlgn="auto" latinLnBrk="0" hangingPunct="1">
                        <a:lnSpc>
                          <a:spcPct val="100000"/>
                        </a:lnSpc>
                        <a:spcBef>
                          <a:spcPts val="0"/>
                        </a:spcBef>
                        <a:spcAft>
                          <a:spcPts val="1200"/>
                        </a:spcAft>
                        <a:buClrTx/>
                        <a:buSzTx/>
                        <a:buFontTx/>
                        <a:buNone/>
                        <a:tabLst/>
                        <a:defRPr/>
                      </a:pPr>
                      <a:r>
                        <a:rPr lang="en-US" altLang="zh-TW" sz="1400" dirty="0">
                          <a:solidFill>
                            <a:srgbClr val="FF66FF"/>
                          </a:solidFill>
                          <a:effectLst/>
                          <a:latin typeface="標楷體" panose="03000509000000000000" pitchFamily="65" charset="-120"/>
                          <a:ea typeface="標楷體" panose="03000509000000000000" pitchFamily="65" charset="-120"/>
                        </a:rPr>
                        <a:t>(</a:t>
                      </a:r>
                      <a:r>
                        <a:rPr lang="zh-TW" altLang="en-US" sz="1400" dirty="0">
                          <a:solidFill>
                            <a:srgbClr val="FF66FF"/>
                          </a:solidFill>
                          <a:effectLst/>
                          <a:latin typeface="標楷體" panose="03000509000000000000" pitchFamily="65" charset="-120"/>
                          <a:ea typeface="標楷體" panose="03000509000000000000" pitchFamily="65" charset="-120"/>
                        </a:rPr>
                        <a:t>反思課程在該項重點有甚麼發現或改進之處</a:t>
                      </a:r>
                      <a:r>
                        <a:rPr lang="en-US" altLang="zh-TW" sz="1400" dirty="0">
                          <a:solidFill>
                            <a:srgbClr val="FF66FF"/>
                          </a:solidFill>
                          <a:effectLst/>
                          <a:latin typeface="標楷體" panose="03000509000000000000" pitchFamily="65" charset="-120"/>
                          <a:ea typeface="標楷體" panose="03000509000000000000" pitchFamily="65" charset="-120"/>
                        </a:rPr>
                        <a:t>)</a:t>
                      </a:r>
                      <a:endParaRPr lang="zh-TW" altLang="zh-TW" sz="1400" dirty="0">
                        <a:solidFill>
                          <a:srgbClr val="FF66FF"/>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461051464"/>
                  </a:ext>
                </a:extLst>
              </a:tr>
              <a:tr h="1475282">
                <a:tc rowSpan="2">
                  <a:txBody>
                    <a:bodyPr/>
                    <a:lstStyle/>
                    <a:p>
                      <a:pPr algn="ctr">
                        <a:spcAft>
                          <a:spcPts val="0"/>
                        </a:spcAft>
                      </a:pPr>
                      <a:r>
                        <a:rPr lang="zh-TW" sz="2400" b="1" dirty="0">
                          <a:solidFill>
                            <a:schemeClr val="accent2">
                              <a:lumMod val="75000"/>
                            </a:schemeClr>
                          </a:solidFill>
                          <a:effectLst/>
                          <a:latin typeface="標楷體" panose="03000509000000000000" pitchFamily="65" charset="-120"/>
                          <a:ea typeface="標楷體" panose="03000509000000000000" pitchFamily="65" charset="-120"/>
                        </a:rPr>
                        <a:t>課</a:t>
                      </a:r>
                      <a:br>
                        <a:rPr lang="en-US" altLang="zh-TW" sz="2400" b="1" dirty="0">
                          <a:solidFill>
                            <a:schemeClr val="accent2">
                              <a:lumMod val="75000"/>
                            </a:schemeClr>
                          </a:solidFill>
                          <a:effectLst/>
                          <a:latin typeface="標楷體" panose="03000509000000000000" pitchFamily="65" charset="-120"/>
                          <a:ea typeface="標楷體" panose="03000509000000000000" pitchFamily="65" charset="-120"/>
                        </a:rPr>
                      </a:br>
                      <a:r>
                        <a:rPr lang="zh-TW" sz="2400" b="1" dirty="0">
                          <a:solidFill>
                            <a:schemeClr val="accent2">
                              <a:lumMod val="75000"/>
                            </a:schemeClr>
                          </a:solidFill>
                          <a:effectLst/>
                          <a:latin typeface="標楷體" panose="03000509000000000000" pitchFamily="65" charset="-120"/>
                          <a:ea typeface="標楷體" panose="03000509000000000000" pitchFamily="65" charset="-120"/>
                        </a:rPr>
                        <a:t>程</a:t>
                      </a:r>
                      <a:br>
                        <a:rPr lang="en-US" altLang="zh-TW" sz="2400" b="1" dirty="0">
                          <a:solidFill>
                            <a:schemeClr val="accent2">
                              <a:lumMod val="75000"/>
                            </a:schemeClr>
                          </a:solidFill>
                          <a:effectLst/>
                          <a:latin typeface="標楷體" panose="03000509000000000000" pitchFamily="65" charset="-120"/>
                          <a:ea typeface="標楷體" panose="03000509000000000000" pitchFamily="65" charset="-120"/>
                        </a:rPr>
                      </a:br>
                      <a:r>
                        <a:rPr lang="zh-TW" altLang="en-US" sz="2400" b="1" dirty="0">
                          <a:solidFill>
                            <a:schemeClr val="accent2">
                              <a:lumMod val="75000"/>
                            </a:schemeClr>
                          </a:solidFill>
                          <a:effectLst/>
                          <a:latin typeface="標楷體" panose="03000509000000000000" pitchFamily="65" charset="-120"/>
                          <a:ea typeface="標楷體" panose="03000509000000000000" pitchFamily="65" charset="-120"/>
                        </a:rPr>
                        <a:t>實施</a:t>
                      </a:r>
                      <a:endParaRPr lang="zh-TW" sz="2400" b="1" dirty="0">
                        <a:solidFill>
                          <a:schemeClr val="accent2">
                            <a:lumMod val="75000"/>
                          </a:schemeClr>
                        </a:solidFill>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en-US" sz="2400" dirty="0">
                          <a:effectLst/>
                          <a:latin typeface="標楷體" panose="03000509000000000000" pitchFamily="65" charset="-120"/>
                          <a:ea typeface="標楷體" panose="03000509000000000000" pitchFamily="65" charset="-120"/>
                        </a:rPr>
                        <a:t> </a:t>
                      </a:r>
                      <a:r>
                        <a:rPr lang="en-US" altLang="zh-TW" sz="2400" dirty="0">
                          <a:effectLst/>
                          <a:latin typeface="標楷體" panose="03000509000000000000" pitchFamily="65" charset="-120"/>
                          <a:ea typeface="標楷體" panose="03000509000000000000" pitchFamily="65" charset="-120"/>
                        </a:rPr>
                        <a:t>17</a:t>
                      </a:r>
                      <a:r>
                        <a:rPr lang="en-US" sz="2400" dirty="0">
                          <a:effectLst/>
                          <a:latin typeface="標楷體" panose="03000509000000000000" pitchFamily="65" charset="-120"/>
                          <a:ea typeface="標楷體" panose="03000509000000000000" pitchFamily="65" charset="-120"/>
                        </a:rPr>
                        <a:t>.</a:t>
                      </a:r>
                      <a:endParaRPr lang="zh-TW" sz="2400" dirty="0">
                        <a:effectLst/>
                        <a:latin typeface="標楷體" panose="03000509000000000000" pitchFamily="65" charset="-120"/>
                        <a:ea typeface="標楷體" panose="03000509000000000000" pitchFamily="65" charset="-120"/>
                      </a:endParaRPr>
                    </a:p>
                    <a:p>
                      <a:pPr algn="ctr">
                        <a:spcAft>
                          <a:spcPts val="0"/>
                        </a:spcAft>
                      </a:pPr>
                      <a:r>
                        <a:rPr lang="zh-TW" altLang="en-US" sz="2400" dirty="0">
                          <a:effectLst/>
                          <a:latin typeface="標楷體" panose="03000509000000000000" pitchFamily="65" charset="-120"/>
                          <a:ea typeface="標楷體" panose="03000509000000000000" pitchFamily="65" charset="-120"/>
                        </a:rPr>
                        <a:t>教學實施</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17.2</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教師能視課程內容、教學目標、學習重點、學生特質及資源條件，採用相應合適之多元教學策略，並重視教學過程之適性化。</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□依課程內容、學生特質採用相應合適之多 元教學策略</a:t>
                      </a:r>
                    </a:p>
                    <a:p>
                      <a:r>
                        <a:rPr lang="en-US" altLang="zh-TW" sz="1600" kern="1200" dirty="0">
                          <a:solidFill>
                            <a:schemeClr val="dk1"/>
                          </a:solidFill>
                          <a:effectLst/>
                          <a:latin typeface="標楷體" panose="03000509000000000000" pitchFamily="65" charset="-120"/>
                          <a:ea typeface="標楷體" panose="03000509000000000000" pitchFamily="65" charset="-120"/>
                          <a:cs typeface="+mn-cs"/>
                        </a:rPr>
                        <a:t>(</a:t>
                      </a:r>
                      <a:r>
                        <a:rPr lang="zh-TW" altLang="en-US" sz="1600" kern="1200" dirty="0">
                          <a:solidFill>
                            <a:schemeClr val="dk1"/>
                          </a:solidFill>
                          <a:effectLst/>
                          <a:latin typeface="標楷體" panose="03000509000000000000" pitchFamily="65" charset="-120"/>
                          <a:ea typeface="標楷體" panose="03000509000000000000" pitchFamily="65" charset="-120"/>
                          <a:cs typeface="+mn-cs"/>
                        </a:rPr>
                        <a:t>學習策略）</a:t>
                      </a:r>
                    </a:p>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□能依學生能力實施適性化教學</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3880694058"/>
                  </a:ext>
                </a:extLst>
              </a:tr>
              <a:tr h="1967043">
                <a:tc vMerge="1">
                  <a:txBody>
                    <a:bodyPr/>
                    <a:lstStyle/>
                    <a:p>
                      <a:endParaRPr lang="zh-TW" altLang="en-US"/>
                    </a:p>
                  </a:txBody>
                  <a:tcPr/>
                </a:tc>
                <a:tc>
                  <a:txBody>
                    <a:bodyPr/>
                    <a:lstStyle/>
                    <a:p>
                      <a:pPr algn="ctr">
                        <a:spcAft>
                          <a:spcPts val="0"/>
                        </a:spcAft>
                      </a:pPr>
                      <a:r>
                        <a:rPr lang="en-US" altLang="zh-TW" sz="2400" dirty="0">
                          <a:effectLst/>
                          <a:latin typeface="標楷體" panose="03000509000000000000" pitchFamily="65" charset="-120"/>
                          <a:ea typeface="標楷體" panose="03000509000000000000" pitchFamily="65" charset="-120"/>
                        </a:rPr>
                        <a:t>18.</a:t>
                      </a:r>
                    </a:p>
                    <a:p>
                      <a:pPr algn="ctr">
                        <a:spcAft>
                          <a:spcPts val="0"/>
                        </a:spcAft>
                      </a:pPr>
                      <a:r>
                        <a:rPr lang="zh-TW" altLang="en-US" sz="2400" dirty="0">
                          <a:effectLst/>
                          <a:latin typeface="標楷體" panose="03000509000000000000" pitchFamily="65" charset="-120"/>
                          <a:ea typeface="標楷體" panose="03000509000000000000" pitchFamily="65" charset="-120"/>
                        </a:rPr>
                        <a:t>評量回饋</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marL="209550" indent="-209550" algn="just">
                        <a:spcAft>
                          <a:spcPts val="0"/>
                        </a:spcAft>
                      </a:pPr>
                      <a:r>
                        <a:rPr lang="en-US" altLang="zh-TW" sz="1800" kern="100" dirty="0">
                          <a:effectLst/>
                          <a:latin typeface="標楷體" panose="03000509000000000000" pitchFamily="65" charset="-120"/>
                          <a:ea typeface="標楷體" panose="03000509000000000000" pitchFamily="65" charset="-120"/>
                          <a:cs typeface="Times New Roman" panose="02020603050405020304" pitchFamily="18" charset="0"/>
                        </a:rPr>
                        <a:t>18.1</a:t>
                      </a:r>
                      <a:r>
                        <a:rPr lang="zh-TW" altLang="en-US" sz="1800" kern="100" dirty="0">
                          <a:effectLst/>
                          <a:latin typeface="標楷體" panose="03000509000000000000" pitchFamily="65" charset="-120"/>
                          <a:ea typeface="標楷體" panose="03000509000000000000" pitchFamily="65" charset="-120"/>
                          <a:cs typeface="Times New Roman" panose="02020603050405020304" pitchFamily="18" charset="0"/>
                        </a:rPr>
                        <a:t>教師於教學過程之評量或定期學習成就評量之內容及方法，能掌握課綱及課程計畫規劃之核心素養、能力指標、學習內容與學習表現，並根據評量結果進行學習輔導或教學調整。</a:t>
                      </a:r>
                      <a:endParaRPr lang="zh-TW" sz="1800" kern="100" dirty="0">
                        <a:effectLst/>
                        <a:latin typeface="標楷體" panose="03000509000000000000" pitchFamily="65" charset="-120"/>
                        <a:ea typeface="標楷體" panose="03000509000000000000" pitchFamily="65" charset="-120"/>
                        <a:cs typeface="Times New Roman" panose="02020603050405020304" pitchFamily="18" charset="0"/>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just">
                        <a:spcAft>
                          <a:spcPts val="0"/>
                        </a:spcAft>
                      </a:pPr>
                      <a:endParaRPr lang="zh-TW" sz="2400" dirty="0">
                        <a:effectLst/>
                        <a:latin typeface="標楷體" panose="03000509000000000000" pitchFamily="65" charset="-120"/>
                        <a:ea typeface="標楷體" panose="03000509000000000000" pitchFamily="65" charset="-120"/>
                      </a:endParaRP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□教學評量掌握課程計畫規劃之核心素養、學習內容與學  習表現</a:t>
                      </a:r>
                    </a:p>
                    <a:p>
                      <a:r>
                        <a:rPr lang="zh-TW" altLang="en-US" sz="1600" kern="1200" dirty="0">
                          <a:solidFill>
                            <a:schemeClr val="dk1"/>
                          </a:solidFill>
                          <a:effectLst/>
                          <a:latin typeface="標楷體" panose="03000509000000000000" pitchFamily="65" charset="-120"/>
                          <a:ea typeface="標楷體" panose="03000509000000000000" pitchFamily="65" charset="-120"/>
                          <a:cs typeface="+mn-cs"/>
                        </a:rPr>
                        <a:t>□根據評量結果進行學生學習輔導或教學調整</a:t>
                      </a:r>
                    </a:p>
                  </a:txBody>
                  <a:tcPr marL="67058" marR="67058"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lgn="ctr">
                        <a:spcAft>
                          <a:spcPts val="0"/>
                        </a:spcAft>
                      </a:pPr>
                      <a:r>
                        <a:rPr lang="zh-TW" altLang="en-US" sz="1800" dirty="0">
                          <a:effectLst/>
                          <a:latin typeface="標楷體" panose="03000509000000000000" pitchFamily="65" charset="-120"/>
                          <a:ea typeface="標楷體" panose="03000509000000000000" pitchFamily="65" charset="-120"/>
                        </a:rPr>
                        <a:t>□符合</a:t>
                      </a:r>
                    </a:p>
                    <a:p>
                      <a:pPr algn="ctr">
                        <a:spcAft>
                          <a:spcPts val="0"/>
                        </a:spcAft>
                      </a:pPr>
                      <a:r>
                        <a:rPr lang="zh-TW" altLang="en-US" sz="1800" dirty="0">
                          <a:effectLst/>
                          <a:latin typeface="標楷體" panose="03000509000000000000" pitchFamily="65" charset="-120"/>
                          <a:ea typeface="標楷體" panose="03000509000000000000" pitchFamily="65" charset="-120"/>
                        </a:rPr>
                        <a:t>□部分</a:t>
                      </a:r>
                    </a:p>
                    <a:p>
                      <a:pPr algn="ctr">
                        <a:spcAft>
                          <a:spcPts val="0"/>
                        </a:spcAft>
                      </a:pPr>
                      <a:r>
                        <a:rPr lang="zh-TW" altLang="en-US" sz="1800" dirty="0">
                          <a:effectLst/>
                          <a:latin typeface="標楷體" panose="03000509000000000000" pitchFamily="65" charset="-120"/>
                          <a:ea typeface="標楷體" panose="03000509000000000000" pitchFamily="65" charset="-120"/>
                        </a:rPr>
                        <a:t>  符合</a:t>
                      </a:r>
                    </a:p>
                    <a:p>
                      <a:pPr algn="ctr">
                        <a:spcAft>
                          <a:spcPts val="0"/>
                        </a:spcAft>
                      </a:pPr>
                      <a:r>
                        <a:rPr lang="zh-TW" altLang="en-US" sz="1800" dirty="0">
                          <a:effectLst/>
                          <a:latin typeface="標楷體" panose="03000509000000000000" pitchFamily="65" charset="-120"/>
                          <a:ea typeface="標楷體" panose="03000509000000000000" pitchFamily="65" charset="-120"/>
                        </a:rPr>
                        <a:t>□不符合</a:t>
                      </a: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tc>
                  <a:txBody>
                    <a:bodyPr/>
                    <a:lstStyle/>
                    <a:p>
                      <a:pPr>
                        <a:spcAft>
                          <a:spcPts val="0"/>
                        </a:spcAft>
                      </a:pPr>
                      <a:r>
                        <a:rPr lang="en-US" sz="2400" dirty="0">
                          <a:effectLst/>
                          <a:latin typeface="標楷體" panose="03000509000000000000" pitchFamily="65" charset="-120"/>
                          <a:ea typeface="標楷體" panose="03000509000000000000" pitchFamily="65" charset="-120"/>
                        </a:rPr>
                        <a:t> </a:t>
                      </a:r>
                      <a:endParaRPr lang="zh-TW" sz="2400" dirty="0">
                        <a:effectLst/>
                        <a:latin typeface="標楷體" panose="03000509000000000000" pitchFamily="65" charset="-120"/>
                        <a:ea typeface="標楷體" panose="03000509000000000000" pitchFamily="65" charset="-120"/>
                      </a:endParaRPr>
                    </a:p>
                  </a:txBody>
                  <a:tcPr marL="67058" marR="67058"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chemeClr val="bg1"/>
                    </a:solidFill>
                  </a:tcPr>
                </a:tc>
                <a:extLst>
                  <a:ext uri="{0D108BD9-81ED-4DB2-BD59-A6C34878D82A}">
                    <a16:rowId xmlns:a16="http://schemas.microsoft.com/office/drawing/2014/main" val="104016325"/>
                  </a:ext>
                </a:extLst>
              </a:tr>
            </a:tbl>
          </a:graphicData>
        </a:graphic>
      </p:graphicFrame>
    </p:spTree>
    <p:extLst>
      <p:ext uri="{BB962C8B-B14F-4D97-AF65-F5344CB8AC3E}">
        <p14:creationId xmlns:p14="http://schemas.microsoft.com/office/powerpoint/2010/main" val="852208491"/>
      </p:ext>
    </p:extLst>
  </p:cSld>
  <p:clrMapOvr>
    <a:masterClrMapping/>
  </p:clrMapOvr>
</p:sld>
</file>

<file path=ppt/theme/theme1.xml><?xml version="1.0" encoding="utf-8"?>
<a:theme xmlns:a="http://schemas.openxmlformats.org/drawingml/2006/main" name="基本">
  <a:themeElements>
    <a:clrScheme name="Basis">
      <a:dk1>
        <a:srgbClr val="000000"/>
      </a:dk1>
      <a:lt1>
        <a:srgbClr val="FFFFFF"/>
      </a:lt1>
      <a:dk2>
        <a:srgbClr val="565349"/>
      </a:dk2>
      <a:lt2>
        <a:srgbClr val="DDDDDD"/>
      </a:lt2>
      <a:accent1>
        <a:srgbClr val="A6B727"/>
      </a:accent1>
      <a:accent2>
        <a:srgbClr val="DF5327"/>
      </a:accent2>
      <a:accent3>
        <a:srgbClr val="FE9E00"/>
      </a:accent3>
      <a:accent4>
        <a:srgbClr val="418AB3"/>
      </a:accent4>
      <a:accent5>
        <a:srgbClr val="D7D447"/>
      </a:accent5>
      <a:accent6>
        <a:srgbClr val="818183"/>
      </a:accent6>
      <a:hlink>
        <a:srgbClr val="F59E00"/>
      </a:hlink>
      <a:folHlink>
        <a:srgbClr val="B2B2B2"/>
      </a:folHlink>
    </a:clrScheme>
    <a:fontScheme name="Basis">
      <a:maj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Basis">
      <a:fillStyleLst>
        <a:solidFill>
          <a:schemeClr val="phClr"/>
        </a:solidFill>
        <a:solidFill>
          <a:schemeClr val="phClr">
            <a:tint val="55000"/>
            <a:satMod val="130000"/>
          </a:schemeClr>
        </a:solidFill>
        <a:gradFill rotWithShape="1">
          <a:gsLst>
            <a:gs pos="0">
              <a:schemeClr val="phClr"/>
            </a:gs>
            <a:gs pos="90000">
              <a:schemeClr val="phClr">
                <a:shade val="100000"/>
                <a:satMod val="105000"/>
              </a:schemeClr>
            </a:gs>
            <a:gs pos="100000">
              <a:schemeClr val="phClr">
                <a:shade val="80000"/>
                <a:satMod val="120000"/>
              </a:schemeClr>
            </a:gs>
          </a:gsLst>
          <a:path path="circle">
            <a:fillToRect l="100000" t="100000" r="100000" b="100000"/>
          </a:path>
        </a:gradFill>
      </a:fillStyleLst>
      <a:lnStyleLst>
        <a:ln w="10000" cap="flat" cmpd="sng" algn="ctr">
          <a:solidFill>
            <a:schemeClr val="phClr"/>
          </a:solidFill>
          <a:prstDash val="solid"/>
        </a:ln>
        <a:ln w="19050" cap="flat" cmpd="sng" algn="ctr">
          <a:solidFill>
            <a:schemeClr val="phClr"/>
          </a:solidFill>
          <a:prstDash val="solid"/>
        </a:ln>
        <a:ln w="53975" cap="flat" cmpd="dbl" algn="ctr">
          <a:solidFill>
            <a:schemeClr val="phClr"/>
          </a:solidFill>
          <a:prstDash val="solid"/>
        </a:ln>
      </a:lnStyleLst>
      <a:effectStyleLst>
        <a:effectStyle>
          <a:effectLst/>
        </a:effectStyle>
        <a:effectStyle>
          <a:effectLst>
            <a:outerShdw blurRad="38100" dist="25400" dir="5400000" rotWithShape="0">
              <a:srgbClr val="000000">
                <a:alpha val="45000"/>
              </a:srgbClr>
            </a:outerShdw>
          </a:effectLst>
        </a:effectStyle>
        <a:effectStyle>
          <a:effectLst>
            <a:outerShdw blurRad="38100" dist="25400" dir="5400000" rotWithShape="0">
              <a:srgbClr val="000000">
                <a:alpha val="45000"/>
              </a:srgbClr>
            </a:outerShdw>
          </a:effectLst>
          <a:scene3d>
            <a:camera prst="orthographicFront">
              <a:rot lat="0" lon="0" rev="0"/>
            </a:camera>
            <a:lightRig rig="brightRoom" dir="t"/>
          </a:scene3d>
          <a:sp3d extrusionH="12700" contourW="25400" prstMaterial="flat">
            <a:bevelT w="63500" h="152400" prst="angle"/>
            <a:contourClr>
              <a:schemeClr val="phClr">
                <a:shade val="27000"/>
                <a:satMod val="120000"/>
              </a:schemeClr>
            </a:contourClr>
          </a:sp3d>
        </a:effectStyle>
      </a:effectStyleLst>
      <a:bgFillStyleLst>
        <a:solidFill>
          <a:schemeClr val="phClr"/>
        </a:solidFill>
        <a:solidFill>
          <a:schemeClr val="phClr">
            <a:tint val="95000"/>
            <a:shade val="95000"/>
            <a:satMod val="140000"/>
          </a:schemeClr>
        </a:solidFill>
        <a:solidFill>
          <a:schemeClr val="phClr">
            <a:tint val="90000"/>
            <a:shade val="85000"/>
            <a:satMod val="160000"/>
            <a:lumMod val="110000"/>
          </a:schemeClr>
        </a:solidFill>
      </a:bgFillStyleLst>
    </a:fmtScheme>
  </a:themeElements>
  <a:objectDefaults/>
  <a:extraClrSchemeLst/>
  <a:extLst>
    <a:ext uri="{05A4C25C-085E-4340-85A3-A5531E510DB2}">
      <thm15:themeFamily xmlns:thm15="http://schemas.microsoft.com/office/thememl/2012/main" name="Basis" id="{5665723A-49BA-4B57-8411-A56F8F207965}" vid="{90E45F77-AEFC-46EF-A7C1-5B338C297B02}"/>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MediaServiceKeyPoints xmlns="71af3243-3dd4-4a8d-8c0d-dd76da1f02a5" xsi:nil="true"/>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79F111ED35F8CC479449609E8A0923A6" ma:contentTypeVersion="11" ma:contentTypeDescription="Create a new document." ma:contentTypeScope="" ma:versionID="1c2eb7a32e66fb6e4260f3771546a5e2">
  <xsd:schema xmlns:xsd="http://www.w3.org/2001/XMLSchema" xmlns:xs="http://www.w3.org/2001/XMLSchema" xmlns:p="http://schemas.microsoft.com/office/2006/metadata/properties" xmlns:ns2="71af3243-3dd4-4a8d-8c0d-dd76da1f02a5" xmlns:ns3="16c05727-aa75-4e4a-9b5f-8a80a1165891" targetNamespace="http://schemas.microsoft.com/office/2006/metadata/properties" ma:root="true" ma:fieldsID="04e1f6479c48b08974ba73b5ca973489" ns2:_="" ns3:_="">
    <xsd:import namespace="71af3243-3dd4-4a8d-8c0d-dd76da1f02a5"/>
    <xsd:import namespace="16c05727-aa75-4e4a-9b5f-8a80a1165891"/>
    <xsd:element name="properties">
      <xsd:complexType>
        <xsd:sequence>
          <xsd:element name="documentManagement">
            <xsd:complexType>
              <xsd:all>
                <xsd:element ref="ns2:MediaServiceMetadata" minOccurs="0"/>
                <xsd:element ref="ns2:MediaServiceFastMetadata" minOccurs="0"/>
                <xsd:element ref="ns2:MediaServiceOCR" minOccurs="0"/>
                <xsd:element ref="ns2:MediaServiceAutoTags" minOccurs="0"/>
                <xsd:element ref="ns2:MediaServiceEventHashCode" minOccurs="0"/>
                <xsd:element ref="ns2:MediaServiceGenerationTime" minOccurs="0"/>
                <xsd:element ref="ns3:SharedWithUsers" minOccurs="0"/>
                <xsd:element ref="ns3:SharedWithDetails" minOccurs="0"/>
                <xsd:element ref="ns2:MediaServiceAutoKeyPoints" minOccurs="0"/>
                <xsd:element ref="ns2:MediaServiceKeyPoint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71af3243-3dd4-4a8d-8c0d-dd76da1f02a5"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OCR" ma:index="10" nillable="true" ma:displayName="MediaServiceOCR" ma:internalName="MediaServiceOCR" ma:readOnly="true">
      <xsd:simpleType>
        <xsd:restriction base="dms:Note">
          <xsd:maxLength value="255"/>
        </xsd:restriction>
      </xsd:simpleType>
    </xsd:element>
    <xsd:element name="MediaServiceAutoTags" ma:index="11" nillable="true" ma:displayName="MediaServiceAutoTags" ma:internalName="MediaServiceAutoTags" ma:readOnly="true">
      <xsd:simpleType>
        <xsd:restriction base="dms:Text"/>
      </xsd:simpleType>
    </xsd:element>
    <xsd:element name="MediaServiceEventHashCode" ma:index="12" nillable="true" ma:displayName="MediaServiceEventHashCode" ma:hidden="true" ma:internalName="MediaServiceEventHashCode" ma:readOnly="true">
      <xsd:simpleType>
        <xsd:restriction base="dms:Text"/>
      </xsd:simpleType>
    </xsd:element>
    <xsd:element name="MediaServiceGenerationTime" ma:index="13" nillable="true" ma:displayName="MediaServiceGenerationTime" ma:hidden="true" ma:internalName="MediaServiceGenerationTime" ma:readOnly="true">
      <xsd:simpleType>
        <xsd:restriction base="dms:Text"/>
      </xsd:simpleType>
    </xsd:element>
    <xsd:element name="MediaServiceAutoKeyPoints" ma:index="16" nillable="true" ma:displayName="MediaServiceAutoKeyPoints" ma:hidden="true" ma:internalName="MediaServiceAutoKeyPoints" ma:readOnly="true">
      <xsd:simpleType>
        <xsd:restriction base="dms:Note"/>
      </xsd:simpleType>
    </xsd:element>
    <xsd:element name="MediaServiceKeyPoints" ma:index="17" nillable="true" ma:displayName="KeyPoints" ma:internalName="MediaServiceKeyPoints" ma:readOnly="false">
      <xsd:simpleType>
        <xsd:restriction base="dms:Note">
          <xsd:maxLength value="255"/>
        </xsd:restriction>
      </xsd:simpleType>
    </xsd:element>
    <xsd:element name="MediaServiceDateTaken" ma:index="18"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16c05727-aa75-4e4a-9b5f-8a80a1165891" elementFormDefault="qualified">
    <xsd:import namespace="http://schemas.microsoft.com/office/2006/documentManagement/types"/>
    <xsd:import namespace="http://schemas.microsoft.com/office/infopath/2007/PartnerControls"/>
    <xsd:element name="SharedWithUsers" ma:index="14"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5"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4965EBD3-98B5-4FD2-8FAF-5D4022A9F7F4}">
  <ds:schemaRefs>
    <ds:schemaRef ds:uri="http://purl.org/dc/terms/"/>
    <ds:schemaRef ds:uri="http://purl.org/dc/elements/1.1/"/>
    <ds:schemaRef ds:uri="71af3243-3dd4-4a8d-8c0d-dd76da1f02a5"/>
    <ds:schemaRef ds:uri="http://www.w3.org/XML/1998/namespace"/>
    <ds:schemaRef ds:uri="http://schemas.openxmlformats.org/package/2006/metadata/core-properties"/>
    <ds:schemaRef ds:uri="http://schemas.microsoft.com/office/2006/documentManagement/types"/>
    <ds:schemaRef ds:uri="http://schemas.microsoft.com/office/infopath/2007/PartnerControls"/>
    <ds:schemaRef ds:uri="16c05727-aa75-4e4a-9b5f-8a80a1165891"/>
    <ds:schemaRef ds:uri="http://schemas.microsoft.com/office/2006/metadata/properties"/>
    <ds:schemaRef ds:uri="http://purl.org/dc/dcmitype/"/>
  </ds:schemaRefs>
</ds:datastoreItem>
</file>

<file path=customXml/itemProps2.xml><?xml version="1.0" encoding="utf-8"?>
<ds:datastoreItem xmlns:ds="http://schemas.openxmlformats.org/officeDocument/2006/customXml" ds:itemID="{204E1485-0760-4ABF-A612-28A97B86DF09}">
  <ds:schemaRefs>
    <ds:schemaRef ds:uri="http://schemas.microsoft.com/sharepoint/v3/contenttype/forms"/>
  </ds:schemaRefs>
</ds:datastoreItem>
</file>

<file path=customXml/itemProps3.xml><?xml version="1.0" encoding="utf-8"?>
<ds:datastoreItem xmlns:ds="http://schemas.openxmlformats.org/officeDocument/2006/customXml" ds:itemID="{55813238-AF3D-40EB-A3A4-550AB85131D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71af3243-3dd4-4a8d-8c0d-dd76da1f02a5"/>
    <ds:schemaRef ds:uri="16c05727-aa75-4e4a-9b5f-8a80a1165891"/>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城市設計</Template>
  <TotalTime>0</TotalTime>
  <Words>2339</Words>
  <Application>Microsoft Office PowerPoint</Application>
  <PresentationFormat>寬螢幕</PresentationFormat>
  <Paragraphs>309</Paragraphs>
  <Slides>15</Slides>
  <Notes>15</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15</vt:i4>
      </vt:variant>
    </vt:vector>
  </HeadingPairs>
  <TitlesOfParts>
    <vt:vector size="22" baseType="lpstr">
      <vt:lpstr>Microsoft YaHei</vt:lpstr>
      <vt:lpstr>微軟正黑體</vt:lpstr>
      <vt:lpstr>新細明體</vt:lpstr>
      <vt:lpstr>標楷體</vt:lpstr>
      <vt:lpstr>Corbel</vt:lpstr>
      <vt:lpstr>Times New Roman</vt:lpstr>
      <vt:lpstr>基本</vt:lpstr>
      <vt:lpstr>112學年度彈性課程(部定課程)課程評鑑 (各校分享15分鐘)</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lastModifiedBy/>
  <cp:revision>1</cp:revision>
  <dcterms:created xsi:type="dcterms:W3CDTF">2023-12-13T17:00:16Z</dcterms:created>
  <dcterms:modified xsi:type="dcterms:W3CDTF">2024-02-16T07:30:06Z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0x01010079F111ED35F8CC479449609E8A0923A6</vt:lpwstr>
  </property>
</Properties>
</file>